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473" r:id="rId2"/>
    <p:sldId id="1714" r:id="rId3"/>
    <p:sldId id="1727" r:id="rId4"/>
    <p:sldId id="325" r:id="rId5"/>
    <p:sldId id="611" r:id="rId6"/>
    <p:sldId id="314" r:id="rId7"/>
    <p:sldId id="293" r:id="rId8"/>
    <p:sldId id="369" r:id="rId9"/>
    <p:sldId id="306" r:id="rId10"/>
    <p:sldId id="645" r:id="rId11"/>
    <p:sldId id="644" r:id="rId12"/>
    <p:sldId id="662" r:id="rId13"/>
    <p:sldId id="616" r:id="rId14"/>
    <p:sldId id="620" r:id="rId15"/>
    <p:sldId id="619" r:id="rId16"/>
    <p:sldId id="630" r:id="rId17"/>
    <p:sldId id="624" r:id="rId18"/>
    <p:sldId id="396" r:id="rId19"/>
    <p:sldId id="397" r:id="rId20"/>
    <p:sldId id="399" r:id="rId21"/>
    <p:sldId id="425" r:id="rId22"/>
    <p:sldId id="426" r:id="rId23"/>
    <p:sldId id="1715" r:id="rId24"/>
    <p:sldId id="487" r:id="rId25"/>
    <p:sldId id="584" r:id="rId26"/>
    <p:sldId id="586" r:id="rId27"/>
    <p:sldId id="456" r:id="rId28"/>
    <p:sldId id="486" r:id="rId29"/>
    <p:sldId id="635" r:id="rId30"/>
    <p:sldId id="665" r:id="rId31"/>
    <p:sldId id="628" r:id="rId32"/>
    <p:sldId id="610" r:id="rId33"/>
    <p:sldId id="650" r:id="rId34"/>
    <p:sldId id="492" r:id="rId35"/>
    <p:sldId id="648" r:id="rId36"/>
    <p:sldId id="647" r:id="rId37"/>
    <p:sldId id="649" r:id="rId38"/>
    <p:sldId id="488" r:id="rId39"/>
    <p:sldId id="652" r:id="rId40"/>
    <p:sldId id="651" r:id="rId41"/>
    <p:sldId id="493" r:id="rId42"/>
    <p:sldId id="502" r:id="rId43"/>
    <p:sldId id="495" r:id="rId44"/>
    <p:sldId id="1717" r:id="rId45"/>
    <p:sldId id="1718" r:id="rId46"/>
    <p:sldId id="1725" r:id="rId47"/>
    <p:sldId id="1723" r:id="rId48"/>
    <p:sldId id="389" r:id="rId49"/>
    <p:sldId id="287" r:id="rId50"/>
    <p:sldId id="295" r:id="rId51"/>
    <p:sldId id="388" r:id="rId52"/>
    <p:sldId id="408" r:id="rId53"/>
    <p:sldId id="381" r:id="rId54"/>
    <p:sldId id="393" r:id="rId55"/>
    <p:sldId id="394" r:id="rId56"/>
    <p:sldId id="395" r:id="rId57"/>
    <p:sldId id="288" r:id="rId58"/>
    <p:sldId id="1726" r:id="rId59"/>
    <p:sldId id="307" r:id="rId60"/>
    <p:sldId id="308" r:id="rId61"/>
    <p:sldId id="313" r:id="rId62"/>
    <p:sldId id="412" r:id="rId63"/>
    <p:sldId id="413" r:id="rId64"/>
    <p:sldId id="299" r:id="rId65"/>
    <p:sldId id="1728" r:id="rId66"/>
    <p:sldId id="428" r:id="rId67"/>
    <p:sldId id="429"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nart Frantzell" initials="LF" lastIdx="1" clrIdx="0">
    <p:extLst>
      <p:ext uri="{19B8F6BF-5375-455C-9EA6-DF929625EA0E}">
        <p15:presenceInfo xmlns:p15="http://schemas.microsoft.com/office/powerpoint/2012/main" userId="S::alf@us.ibm.com::b41dd64b-8e11-4070-803a-bb2c3db484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D358"/>
    <a:srgbClr val="9437FF"/>
    <a:srgbClr val="7A81FF"/>
    <a:srgbClr val="FF85FF"/>
    <a:srgbClr val="FFD579"/>
    <a:srgbClr val="ED21E7"/>
    <a:srgbClr val="103AC9"/>
    <a:srgbClr val="256FC0"/>
    <a:srgbClr val="2163FF"/>
    <a:srgbClr val="266F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12"/>
    <p:restoredTop sz="86250" autoAdjust="0"/>
  </p:normalViewPr>
  <p:slideViewPr>
    <p:cSldViewPr snapToGrid="0" snapToObjects="1">
      <p:cViewPr varScale="1">
        <p:scale>
          <a:sx n="112" d="100"/>
          <a:sy n="112" d="100"/>
        </p:scale>
        <p:origin x="192" y="544"/>
      </p:cViewPr>
      <p:guideLst>
        <p:guide orient="horz" pos="1620"/>
        <p:guide pos="2880"/>
      </p:guideLst>
    </p:cSldViewPr>
  </p:slideViewPr>
  <p:outlineViewPr>
    <p:cViewPr>
      <p:scale>
        <a:sx n="33" d="100"/>
        <a:sy n="33" d="100"/>
      </p:scale>
      <p:origin x="0" y="-1573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F0A814-E159-894C-8692-31D5C36A64BD}" type="datetimeFigureOut">
              <a:rPr lang="en-US" smtClean="0">
                <a:latin typeface="Arial" charset="0"/>
              </a:rPr>
              <a:t>3/6/19</a:t>
            </a:fld>
            <a:endParaRPr lang="en-US" dirty="0">
              <a:latin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39A7B8-3F3E-8A42-880B-CE0E7C88867F}"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43274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70E50384-CE9B-A84A-859E-C8C6A6081C60}" type="datetimeFigureOut">
              <a:rPr lang="en-US" smtClean="0"/>
              <a:pPr/>
              <a:t>3/6/19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EDDE39F7-555F-4E49-87AD-0EBF9F90242A}" type="slidenum">
              <a:rPr lang="en-US" smtClean="0"/>
              <a:pPr/>
              <a:t>‹#›</a:t>
            </a:fld>
            <a:endParaRPr lang="en-US" dirty="0"/>
          </a:p>
        </p:txBody>
      </p:sp>
    </p:spTree>
    <p:extLst>
      <p:ext uri="{BB962C8B-B14F-4D97-AF65-F5344CB8AC3E}">
        <p14:creationId xmlns:p14="http://schemas.microsoft.com/office/powerpoint/2010/main" val="30119501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base" latinLnBrk="0" hangingPunct="1">
              <a:lnSpc>
                <a:spcPct val="100000"/>
              </a:lnSpc>
              <a:spcBef>
                <a:spcPct val="0"/>
              </a:spcBef>
              <a:spcAft>
                <a:spcPct val="0"/>
              </a:spcAft>
              <a:buClrTx/>
              <a:buSzTx/>
              <a:buFont typeface="Calibri" pitchFamily="34" charset="0"/>
              <a:buAutoNum type="arabicPeriod"/>
              <a:tabLst/>
              <a:defRPr/>
            </a:pPr>
            <a:r>
              <a:rPr lang="en-US" dirty="0"/>
              <a:t>This is a</a:t>
            </a:r>
            <a:r>
              <a:rPr lang="en-US" baseline="0" dirty="0"/>
              <a:t> technical dive into blockchain architectures. Presentations in the “Explored” series are:</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IBM Blockchain Platform Explored: How the IBM Blockchain Platform works.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Architectures Explored: Good blockchain architectures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Fabric Explored: Technical dive on Hyperledger Fabric</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Composer Explored: Technical dive on Hyperledger Composer</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What’s New: Recent developments in Fabric, Composer and IBP.</a:t>
            </a:r>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a:t>
            </a:fld>
            <a:endParaRPr lang="en-US" dirty="0"/>
          </a:p>
        </p:txBody>
      </p:sp>
    </p:spTree>
    <p:extLst>
      <p:ext uri="{BB962C8B-B14F-4D97-AF65-F5344CB8AC3E}">
        <p14:creationId xmlns:p14="http://schemas.microsoft.com/office/powerpoint/2010/main" val="769223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49</a:t>
            </a:fld>
            <a:endParaRPr lang="en-US" dirty="0"/>
          </a:p>
        </p:txBody>
      </p:sp>
    </p:spTree>
    <p:extLst>
      <p:ext uri="{BB962C8B-B14F-4D97-AF65-F5344CB8AC3E}">
        <p14:creationId xmlns:p14="http://schemas.microsoft.com/office/powerpoint/2010/main" val="3451136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shows the major actors</a:t>
            </a:r>
            <a:r>
              <a:rPr lang="en-US" baseline="0" dirty="0"/>
              <a:t> within a blockchain network and what they are doing within the blockchain. The details are on the next slide.</a:t>
            </a:r>
          </a:p>
          <a:p>
            <a:endParaRPr lang="en-US" baseline="0" dirty="0"/>
          </a:p>
          <a:p>
            <a:r>
              <a:rPr lang="en-US" i="1" baseline="0" dirty="0"/>
              <a:t>Presenters might like to hide either this slide or the following one, depending on personal preference.</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50581BF-D69D-4541-8E77-427F668A3326}"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84462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 developer will</a:t>
            </a:r>
            <a:r>
              <a:rPr lang="en-US" baseline="0" dirty="0"/>
              <a:t> create an application and smart contract (could be different developers)</a:t>
            </a:r>
          </a:p>
          <a:p>
            <a:pPr marL="171450" indent="-171450">
              <a:buFont typeface="Arial" charset="0"/>
              <a:buChar char="•"/>
            </a:pPr>
            <a:r>
              <a:rPr lang="en-US" baseline="0" dirty="0"/>
              <a:t>The application will invoke calls within the smart contract via an SDK</a:t>
            </a:r>
          </a:p>
          <a:p>
            <a:pPr marL="171450" indent="-171450">
              <a:buFont typeface="Arial" charset="0"/>
              <a:buChar char="•"/>
            </a:pPr>
            <a:r>
              <a:rPr lang="en-US" baseline="0" dirty="0"/>
              <a:t>Those calls are processed by the business logic within the smart contract</a:t>
            </a:r>
          </a:p>
          <a:p>
            <a:r>
              <a:rPr lang="en-US" baseline="0" dirty="0"/>
              <a:t>	- a ‘put’ or ‘delete’ command will go through consensus protocol selected and added to the blockchain</a:t>
            </a:r>
          </a:p>
          <a:p>
            <a:r>
              <a:rPr lang="en-US" baseline="0" dirty="0"/>
              <a:t>	- a ’get’ command can only read from the world state but is not recorded on the blockchain</a:t>
            </a:r>
          </a:p>
          <a:p>
            <a:pPr marL="171450" lvl="0" indent="-171450">
              <a:buFont typeface="Arial" charset="0"/>
              <a:buChar char="•"/>
            </a:pPr>
            <a:r>
              <a:rPr lang="en-US" baseline="0" dirty="0"/>
              <a:t>An application can access Block information via rest APIs such as get block height  </a:t>
            </a:r>
            <a:endParaRPr lang="en-US" dirty="0"/>
          </a:p>
          <a:p>
            <a:endParaRPr lang="en-US" dirty="0"/>
          </a:p>
          <a:p>
            <a:r>
              <a:rPr lang="en-US" dirty="0"/>
              <a:t>Note</a:t>
            </a:r>
            <a:r>
              <a:rPr lang="en-US" baseline="0" dirty="0"/>
              <a:t> the use of ‘</a:t>
            </a:r>
            <a:r>
              <a:rPr lang="en-US" dirty="0"/>
              <a:t>Delete’ here</a:t>
            </a:r>
            <a:r>
              <a:rPr lang="en-US" baseline="0" dirty="0"/>
              <a:t> </a:t>
            </a:r>
            <a:r>
              <a:rPr lang="mr-IN" baseline="0" dirty="0"/>
              <a:t>–</a:t>
            </a:r>
            <a:r>
              <a:rPr lang="en-US" baseline="0" dirty="0"/>
              <a:t> delete can delete keys from the world state database, but not transactions from the blockchain, which we’ve established is immutable.</a:t>
            </a:r>
          </a:p>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09505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56</a:t>
            </a:fld>
            <a:endParaRPr lang="en-US"/>
          </a:p>
        </p:txBody>
      </p:sp>
    </p:spTree>
    <p:extLst>
      <p:ext uri="{BB962C8B-B14F-4D97-AF65-F5344CB8AC3E}">
        <p14:creationId xmlns:p14="http://schemas.microsoft.com/office/powerpoint/2010/main" val="375142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57</a:t>
            </a:fld>
            <a:endParaRPr lang="en-US" dirty="0"/>
          </a:p>
        </p:txBody>
      </p:sp>
    </p:spTree>
    <p:extLst>
      <p:ext uri="{BB962C8B-B14F-4D97-AF65-F5344CB8AC3E}">
        <p14:creationId xmlns:p14="http://schemas.microsoft.com/office/powerpoint/2010/main" val="72386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Calibri" pitchFamily="34" charset="0"/>
              <a:buAutoNum type="arabicPeriod"/>
            </a:pPr>
            <a:r>
              <a:rPr lang="en-US" sz="1200" dirty="0"/>
              <a:t>The novel Blockchain architecture give participants the ability to share a ledger which is updated every time a transaction occurs through peer to peer replication.  </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Cryptography is used to ensure that network participants see only the parts of the ledger that are relevant to them, and that transactions are secure, authenticated and verifiable.  </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Blockchain also allows the contract for asset transfer to be embedded in the transaction database determining the conditions under which the transaction can occur.  </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Network participants agree how transactions are verified through consensus or similar mechanisms.  Government oversight, compliance &amp; audit can be part of the same network.</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Participants SAME AS BEFORE – this is not a disintermediation play</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CONSENSUS– means all participants agree that a transaction is valid</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PROVENANCE– means participants know where the asset came from and how it’s ownership has changed over time</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IMMUTABILITY– means no participant can tamper with a transaction once it’s agreed. If a transaction was in error then a NEW transaction must be used to reverse the error, with both visible</a:t>
            </a:r>
          </a:p>
          <a:p>
            <a:pPr marL="228600" indent="-228600" eaLnBrk="1" hangingPunct="1">
              <a:spcBef>
                <a:spcPct val="0"/>
              </a:spcBef>
              <a:buFont typeface="Calibri" pitchFamily="34" charset="0"/>
              <a:buAutoNum type="arabicPeriod"/>
            </a:pPr>
            <a:endParaRPr lang="en-US" sz="1200" dirty="0"/>
          </a:p>
          <a:p>
            <a:pPr marL="228600" indent="-228600" eaLnBrk="1" hangingPunct="1">
              <a:spcBef>
                <a:spcPct val="0"/>
              </a:spcBef>
              <a:buFont typeface="Calibri" pitchFamily="34" charset="0"/>
              <a:buAutoNum type="arabicPeriod"/>
            </a:pPr>
            <a:r>
              <a:rPr lang="en-US" sz="1200" dirty="0"/>
              <a:t>FINALITY– means that there is ONE place to determine the ownership of an asset or completion of a transaction.  This is the role of the SHARED LEDGER.</a:t>
            </a:r>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5</a:t>
            </a:fld>
            <a:endParaRPr lang="en-US"/>
          </a:p>
        </p:txBody>
      </p:sp>
    </p:spTree>
    <p:extLst>
      <p:ext uri="{BB962C8B-B14F-4D97-AF65-F5344CB8AC3E}">
        <p14:creationId xmlns:p14="http://schemas.microsoft.com/office/powerpoint/2010/main" val="8724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930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E39F7-555F-4E49-87AD-0EBF9F90242A}" type="slidenum">
              <a:rPr lang="en-US" smtClean="0"/>
              <a:pPr/>
              <a:t>13</a:t>
            </a:fld>
            <a:endParaRPr lang="en-US" dirty="0"/>
          </a:p>
        </p:txBody>
      </p:sp>
    </p:spTree>
    <p:extLst>
      <p:ext uri="{BB962C8B-B14F-4D97-AF65-F5344CB8AC3E}">
        <p14:creationId xmlns:p14="http://schemas.microsoft.com/office/powerpoint/2010/main" val="3334547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E39F7-555F-4E49-87AD-0EBF9F90242A}" type="slidenum">
              <a:rPr lang="en-US" smtClean="0"/>
              <a:pPr/>
              <a:t>15</a:t>
            </a:fld>
            <a:endParaRPr lang="en-US" dirty="0"/>
          </a:p>
        </p:txBody>
      </p:sp>
    </p:spTree>
    <p:extLst>
      <p:ext uri="{BB962C8B-B14F-4D97-AF65-F5344CB8AC3E}">
        <p14:creationId xmlns:p14="http://schemas.microsoft.com/office/powerpoint/2010/main" val="204387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a:t>Before any blockchain solution can be built, there are fundamental</a:t>
            </a:r>
            <a:r>
              <a:rPr lang="en-US" b="0" baseline="0" dirty="0"/>
              <a:t> questions to ask related to how it gets paid for. These are particularly important given the nature of business networks and the importance they give to blockchain.</a:t>
            </a:r>
            <a:endParaRPr lang="en-US" b="0" dirty="0"/>
          </a:p>
        </p:txBody>
      </p:sp>
      <p:sp>
        <p:nvSpPr>
          <p:cNvPr id="4" name="Slide Number Placeholder 3"/>
          <p:cNvSpPr>
            <a:spLocks noGrp="1"/>
          </p:cNvSpPr>
          <p:nvPr>
            <p:ph type="sldNum" sz="quarter" idx="10"/>
          </p:nvPr>
        </p:nvSpPr>
        <p:spPr/>
        <p:txBody>
          <a:bodyPr/>
          <a:lstStyle/>
          <a:p>
            <a:fld id="{7CA23C2C-3334-4B4F-92AB-A790C33FFEE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581606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a:t>
            </a:r>
            <a:r>
              <a:rPr lang="en-US" baseline="0" dirty="0"/>
              <a:t> if you want a blockchain solution to perform fast, you’ll need to trade-off against malicious </a:t>
            </a:r>
            <a:r>
              <a:rPr lang="en-US" baseline="0" dirty="0" err="1"/>
              <a:t>behaviour</a:t>
            </a:r>
            <a:r>
              <a:rPr lang="en-US" baseline="0" dirty="0"/>
              <a:t>. For example, proof of work is very slow but guards against many forms of malicious activity.</a:t>
            </a:r>
          </a:p>
          <a:p>
            <a:endParaRPr lang="en-US" dirty="0"/>
          </a:p>
        </p:txBody>
      </p:sp>
      <p:sp>
        <p:nvSpPr>
          <p:cNvPr id="4" name="Slide Number Placeholder 3"/>
          <p:cNvSpPr>
            <a:spLocks noGrp="1"/>
          </p:cNvSpPr>
          <p:nvPr>
            <p:ph type="sldNum" sz="quarter" idx="10"/>
          </p:nvPr>
        </p:nvSpPr>
        <p:spPr/>
        <p:txBody>
          <a:bodyPr/>
          <a:lstStyle/>
          <a:p>
            <a:pPr>
              <a:defRPr/>
            </a:pPr>
            <a:fld id="{E51A3C41-DF91-4C5A-BC5C-0B8A432AEF4A}" type="slidenum">
              <a:rPr lang="en-US" smtClean="0"/>
              <a:pPr>
                <a:defRPr/>
              </a:pPr>
              <a:t>22</a:t>
            </a:fld>
            <a:endParaRPr lang="en-US"/>
          </a:p>
        </p:txBody>
      </p:sp>
    </p:spTree>
    <p:extLst>
      <p:ext uri="{BB962C8B-B14F-4D97-AF65-F5344CB8AC3E}">
        <p14:creationId xmlns:p14="http://schemas.microsoft.com/office/powerpoint/2010/main" val="1757083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33</a:t>
            </a:fld>
            <a:endParaRPr lang="en-US" dirty="0"/>
          </a:p>
        </p:txBody>
      </p:sp>
    </p:spTree>
    <p:extLst>
      <p:ext uri="{BB962C8B-B14F-4D97-AF65-F5344CB8AC3E}">
        <p14:creationId xmlns:p14="http://schemas.microsoft.com/office/powerpoint/2010/main" val="365272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45</a:t>
            </a:fld>
            <a:endParaRPr lang="en-US" dirty="0"/>
          </a:p>
        </p:txBody>
      </p:sp>
    </p:spTree>
    <p:extLst>
      <p:ext uri="{BB962C8B-B14F-4D97-AF65-F5344CB8AC3E}">
        <p14:creationId xmlns:p14="http://schemas.microsoft.com/office/powerpoint/2010/main" val="1230572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emf"/><Relationship Id="rId7"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3.emf"/><Relationship Id="rId7" Type="http://schemas.openxmlformats.org/officeDocument/2006/relationships/image" Target="../media/image12.tif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Tree>
    <p:extLst>
      <p:ext uri="{BB962C8B-B14F-4D97-AF65-F5344CB8AC3E}">
        <p14:creationId xmlns:p14="http://schemas.microsoft.com/office/powerpoint/2010/main" val="304998008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0"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0320295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25730" y="1270000"/>
            <a:ext cx="8897424" cy="3203260"/>
          </a:xfrm>
        </p:spPr>
        <p:txBody>
          <a:bodyPr>
            <a:normAutofit/>
          </a:bodyPr>
          <a:lstStyle>
            <a:lvl1pPr marL="0" indent="0" algn="ctr">
              <a:buNone/>
              <a:defRPr sz="1400"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5231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7"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8"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9"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8910228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60620628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96788178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41173"/>
            <a:ext cx="6353438" cy="4669665"/>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8111761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3668380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5149014" y="3160913"/>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28720"/>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70390"/>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38197"/>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194652"/>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62459"/>
            <a:ext cx="916971" cy="892584"/>
          </a:xfrm>
        </p:spPr>
        <p:txBody>
          <a:bodyPr anchor="ctr">
            <a:normAutofit/>
          </a:bodyPr>
          <a:lstStyle>
            <a:lvl1pPr marL="0" indent="0" algn="ctr">
              <a:buNone/>
              <a:defRPr sz="12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51106832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431950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4319500" cy="3307383"/>
          </a:xfrm>
        </p:spPr>
        <p:txBody>
          <a:bodyPr>
            <a:normAutofit/>
          </a:bodyPr>
          <a:lstStyle>
            <a:lvl1pPr marL="0" indent="0">
              <a:buNone/>
              <a:defRPr sz="12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9" name="Content Placeholder 2"/>
          <p:cNvSpPr>
            <a:spLocks noGrp="1"/>
          </p:cNvSpPr>
          <p:nvPr>
            <p:ph sz="quarter" idx="16" hasCustomPrompt="1"/>
          </p:nvPr>
        </p:nvSpPr>
        <p:spPr>
          <a:xfrm>
            <a:off x="4577924" y="1269881"/>
            <a:ext cx="4566075" cy="3307384"/>
          </a:xfrm>
        </p:spPr>
        <p:txBody>
          <a:bodyPr>
            <a:normAutofit/>
          </a:bodyPr>
          <a:lstStyle>
            <a:lvl1pPr marL="0" indent="0">
              <a:buNone/>
              <a:defRPr sz="1200" baseline="0"/>
            </a:lvl1pPr>
          </a:lstStyle>
          <a:p>
            <a:pPr lvl="0"/>
            <a:r>
              <a:rPr lang="en-US" dirty="0"/>
              <a:t>Content</a:t>
            </a:r>
          </a:p>
        </p:txBody>
      </p:sp>
      <p:sp>
        <p:nvSpPr>
          <p:cNvPr id="14" name="Text Placeholder 7"/>
          <p:cNvSpPr>
            <a:spLocks noGrp="1"/>
          </p:cNvSpPr>
          <p:nvPr>
            <p:ph type="body" sz="quarter" idx="2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161418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4989476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3" name="Picture 2"/>
          <p:cNvPicPr>
            <a:picLocks noChangeAspect="1"/>
          </p:cNvPicPr>
          <p:nvPr userDrawn="1"/>
        </p:nvPicPr>
        <p:blipFill>
          <a:blip r:embed="rId4"/>
          <a:stretch>
            <a:fillRect/>
          </a:stretch>
        </p:blipFill>
        <p:spPr>
          <a:xfrm>
            <a:off x="5105976" y="952432"/>
            <a:ext cx="3759201" cy="3759201"/>
          </a:xfrm>
          <a:prstGeom prst="rect">
            <a:avLst/>
          </a:prstGeom>
        </p:spPr>
      </p:pic>
    </p:spTree>
    <p:extLst>
      <p:ext uri="{BB962C8B-B14F-4D97-AF65-F5344CB8AC3E}">
        <p14:creationId xmlns:p14="http://schemas.microsoft.com/office/powerpoint/2010/main" val="247322320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6"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7"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9884664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grpSp>
        <p:nvGrpSpPr>
          <p:cNvPr id="7" name="Group 6"/>
          <p:cNvGrpSpPr/>
          <p:nvPr userDrawn="1"/>
        </p:nvGrpSpPr>
        <p:grpSpPr>
          <a:xfrm>
            <a:off x="90681" y="3377890"/>
            <a:ext cx="2259953" cy="1059107"/>
            <a:chOff x="90681" y="2914901"/>
            <a:chExt cx="2259953" cy="1059107"/>
          </a:xfrm>
        </p:grpSpPr>
        <p:sp>
          <p:nvSpPr>
            <p:cNvPr id="9" name="Rectangle 8"/>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4" name="Group 13"/>
            <p:cNvGrpSpPr/>
            <p:nvPr/>
          </p:nvGrpSpPr>
          <p:grpSpPr>
            <a:xfrm>
              <a:off x="128913" y="3523757"/>
              <a:ext cx="1281821" cy="246221"/>
              <a:chOff x="128913" y="3570057"/>
              <a:chExt cx="1281821" cy="246221"/>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5" name="Group 14"/>
            <p:cNvGrpSpPr/>
            <p:nvPr/>
          </p:nvGrpSpPr>
          <p:grpSpPr>
            <a:xfrm>
              <a:off x="152867" y="3727787"/>
              <a:ext cx="1257866" cy="246221"/>
              <a:chOff x="152867" y="3947712"/>
              <a:chExt cx="1257866" cy="24622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212153496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7" name="Picture 6"/>
          <p:cNvPicPr>
            <a:picLocks noChangeAspect="1"/>
          </p:cNvPicPr>
          <p:nvPr userDrawn="1"/>
        </p:nvPicPr>
        <p:blipFill>
          <a:blip r:embed="rId4"/>
          <a:stretch>
            <a:fillRect/>
          </a:stretch>
        </p:blipFill>
        <p:spPr>
          <a:xfrm>
            <a:off x="5105976" y="952432"/>
            <a:ext cx="3759201" cy="3759201"/>
          </a:xfrm>
          <a:prstGeom prst="rect">
            <a:avLst/>
          </a:prstGeom>
        </p:spPr>
      </p:pic>
      <p:grpSp>
        <p:nvGrpSpPr>
          <p:cNvPr id="10" name="Group 9"/>
          <p:cNvGrpSpPr/>
          <p:nvPr userDrawn="1"/>
        </p:nvGrpSpPr>
        <p:grpSpPr>
          <a:xfrm>
            <a:off x="90681" y="3377890"/>
            <a:ext cx="2259953" cy="1059107"/>
            <a:chOff x="90681" y="2914901"/>
            <a:chExt cx="2259953" cy="1059107"/>
          </a:xfrm>
        </p:grpSpPr>
        <p:sp>
          <p:nvSpPr>
            <p:cNvPr id="11" name="Rectangle 10"/>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tangle 21"/>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5" name="Group 14"/>
            <p:cNvGrpSpPr/>
            <p:nvPr/>
          </p:nvGrpSpPr>
          <p:grpSpPr>
            <a:xfrm>
              <a:off x="128913" y="3523757"/>
              <a:ext cx="1281821" cy="246221"/>
              <a:chOff x="128913" y="3570057"/>
              <a:chExt cx="1281821" cy="246221"/>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6" name="Group 15"/>
            <p:cNvGrpSpPr/>
            <p:nvPr/>
          </p:nvGrpSpPr>
          <p:grpSpPr>
            <a:xfrm>
              <a:off x="152867" y="3727787"/>
              <a:ext cx="1257866" cy="246221"/>
              <a:chOff x="152867" y="3947712"/>
              <a:chExt cx="1257866" cy="24622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105279676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1712126"/>
            <a:ext cx="1289732" cy="526097"/>
          </a:xfrm>
          <a:prstGeom prst="rect">
            <a:avLst/>
          </a:prstGeom>
        </p:spPr>
      </p:pic>
      <p:sp>
        <p:nvSpPr>
          <p:cNvPr id="4" name="TextBox 3"/>
          <p:cNvSpPr txBox="1"/>
          <p:nvPr userDrawn="1"/>
        </p:nvSpPr>
        <p:spPr>
          <a:xfrm>
            <a:off x="1878666" y="2420623"/>
            <a:ext cx="5394826" cy="116955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0" i="0" dirty="0">
                <a:solidFill>
                  <a:schemeClr val="bg1"/>
                </a:solidFill>
                <a:latin typeface="Arial"/>
                <a:ea typeface="Arial"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855435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00AC8822-FDF8-8141-8FA1-0D7CA1ADD44A}" type="datetimeFigureOut">
              <a:rPr lang="en-US">
                <a:solidFill>
                  <a:prstClr val="black">
                    <a:tint val="75000"/>
                  </a:prstClr>
                </a:solidFill>
              </a:rPr>
              <a:pPr/>
              <a:t>3/6/19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E67007D-0DDB-BB4B-84CB-CF6F0D486972}"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1010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ibm sign-off">
    <p:bg>
      <p:bgPr>
        <a:solidFill>
          <a:srgbClr val="0000FF"/>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6997700" y="4767263"/>
            <a:ext cx="2133600" cy="273844"/>
          </a:xfrm>
          <a:prstGeom prst="rect">
            <a:avLst/>
          </a:prstGeom>
        </p:spPr>
        <p:txBody>
          <a:bodyPr/>
          <a:lstStyle>
            <a:lvl1pPr>
              <a:defRPr sz="800" b="0" i="0">
                <a:solidFill>
                  <a:srgbClr val="FFFFFF"/>
                </a:solidFill>
                <a:cs typeface="Arial" charset="0"/>
              </a:defRPr>
            </a:lvl1pPr>
          </a:lstStyle>
          <a:p>
            <a:fld id="{08BF69C1-739F-1B47-B5E3-FA651BCAB105}" type="slidenum">
              <a:rPr lang="en-US" smtClean="0"/>
              <a:pPr/>
              <a:t>‹#›</a:t>
            </a:fld>
            <a:endParaRPr lang="en-US" dirty="0"/>
          </a:p>
        </p:txBody>
      </p:sp>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25954" y="2195627"/>
            <a:ext cx="1289732" cy="526097"/>
          </a:xfrm>
          <a:prstGeom prst="rect">
            <a:avLst/>
          </a:prstGeom>
        </p:spPr>
      </p:pic>
    </p:spTree>
    <p:extLst>
      <p:ext uri="{BB962C8B-B14F-4D97-AF65-F5344CB8AC3E}">
        <p14:creationId xmlns:p14="http://schemas.microsoft.com/office/powerpoint/2010/main" val="39129386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ustom Layout">
    <p:bg>
      <p:bgPr>
        <a:solidFill>
          <a:srgbClr val="F6F6F6"/>
        </a:solidFill>
        <a:effectLst/>
      </p:bgPr>
    </p:bg>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1" y="445026"/>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2" name="Shape 22"/>
          <p:cNvSpPr txBox="1">
            <a:spLocks noGrp="1"/>
          </p:cNvSpPr>
          <p:nvPr>
            <p:ph type="sldNum" idx="12"/>
          </p:nvPr>
        </p:nvSpPr>
        <p:spPr>
          <a:xfrm>
            <a:off x="8556783" y="4648251"/>
            <a:ext cx="548699" cy="393600"/>
          </a:xfrm>
          <a:prstGeom prst="rect">
            <a:avLst/>
          </a:prstGeom>
          <a:noFill/>
          <a:ln>
            <a:noFill/>
          </a:ln>
        </p:spPr>
        <p:txBody>
          <a:bodyPr wrap="square" lIns="91425" tIns="91425" rIns="91425" bIns="91425" anchor="ctr" anchorCtr="0">
            <a:noAutofit/>
          </a:bodyPr>
          <a:lstStyle/>
          <a:p>
            <a:pPr algn="l">
              <a:buClr>
                <a:srgbClr val="434343"/>
              </a:buClr>
              <a:buSzPct val="25000"/>
            </a:pPr>
            <a:fld id="{00000000-1234-1234-1234-123412341234}" type="slidenum">
              <a:rPr lang="en-US" sz="1000" smtClean="0">
                <a:solidFill>
                  <a:srgbClr val="434343"/>
                </a:solidFill>
                <a:latin typeface="Arial"/>
                <a:ea typeface="Arial"/>
                <a:cs typeface="Arial"/>
                <a:sym typeface="Arial"/>
              </a:rPr>
              <a:pPr algn="l">
                <a:buClr>
                  <a:srgbClr val="434343"/>
                </a:buClr>
                <a:buSzPct val="25000"/>
              </a:pPr>
              <a:t>‹#›</a:t>
            </a:fld>
            <a:endParaRPr lang="en-US" sz="1000">
              <a:solidFill>
                <a:srgbClr val="434343"/>
              </a:solidFill>
              <a:latin typeface="Arial"/>
              <a:ea typeface="Arial"/>
              <a:cs typeface="Arial"/>
              <a:sym typeface="Arial"/>
            </a:endParaRPr>
          </a:p>
        </p:txBody>
      </p:sp>
      <p:sp>
        <p:nvSpPr>
          <p:cNvPr id="23" name="Shape 23"/>
          <p:cNvSpPr txBox="1">
            <a:spLocks noGrp="1"/>
          </p:cNvSpPr>
          <p:nvPr>
            <p:ph type="ftr" idx="11"/>
          </p:nvPr>
        </p:nvSpPr>
        <p:spPr>
          <a:xfrm>
            <a:off x="2387017" y="4703627"/>
            <a:ext cx="4369961" cy="274636"/>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189"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378"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566"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754"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5943"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132"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32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509"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body" idx="1"/>
          </p:nvPr>
        </p:nvSpPr>
        <p:spPr>
          <a:xfrm>
            <a:off x="311146" y="1204912"/>
            <a:ext cx="8521149" cy="318203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pic>
        <p:nvPicPr>
          <p:cNvPr id="25" name="Shape 25"/>
          <p:cNvPicPr preferRelativeResize="0"/>
          <p:nvPr/>
        </p:nvPicPr>
        <p:blipFill rotWithShape="1">
          <a:blip r:embed="rId2">
            <a:alphaModFix/>
          </a:blip>
          <a:srcRect/>
          <a:stretch/>
        </p:blipFill>
        <p:spPr>
          <a:xfrm>
            <a:off x="412746" y="4588197"/>
            <a:ext cx="1576157" cy="312820"/>
          </a:xfrm>
          <a:prstGeom prst="rect">
            <a:avLst/>
          </a:prstGeom>
          <a:noFill/>
          <a:ln>
            <a:noFill/>
          </a:ln>
        </p:spPr>
      </p:pic>
    </p:spTree>
    <p:extLst>
      <p:ext uri="{BB962C8B-B14F-4D97-AF65-F5344CB8AC3E}">
        <p14:creationId xmlns:p14="http://schemas.microsoft.com/office/powerpoint/2010/main" val="131263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Slide">
    <p:bg>
      <p:bgPr>
        <a:solidFill>
          <a:schemeClr val="tx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9562" y="4790922"/>
            <a:ext cx="432460" cy="176405"/>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156" y="1685036"/>
            <a:ext cx="2014444" cy="280270"/>
          </a:xfrm>
          <a:prstGeom prst="rect">
            <a:avLst/>
          </a:prstGeom>
        </p:spPr>
      </p:pic>
      <p:sp>
        <p:nvSpPr>
          <p:cNvPr id="4" name="Text Placeholder 3"/>
          <p:cNvSpPr>
            <a:spLocks noGrp="1"/>
          </p:cNvSpPr>
          <p:nvPr>
            <p:ph type="body" sz="quarter" idx="10"/>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a:t>
            </a:r>
            <a:r>
              <a:rPr lang="en-US"/>
              <a:t>text styles</a:t>
            </a:r>
            <a:endParaRPr lang="en-US" dirty="0"/>
          </a:p>
        </p:txBody>
      </p:sp>
      <p:sp>
        <p:nvSpPr>
          <p:cNvPr id="8" name="Text Placeholder 7"/>
          <p:cNvSpPr>
            <a:spLocks noGrp="1"/>
          </p:cNvSpPr>
          <p:nvPr>
            <p:ph type="body" sz="quarter" idx="11" hasCustomPrompt="1"/>
          </p:nvPr>
        </p:nvSpPr>
        <p:spPr>
          <a:xfrm>
            <a:off x="139700" y="654266"/>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Title</a:t>
            </a:r>
          </a:p>
          <a:p>
            <a:pPr lvl="0"/>
            <a:r>
              <a:rPr lang="en-US" dirty="0"/>
              <a:t>Date</a:t>
            </a:r>
          </a:p>
        </p:txBody>
      </p:sp>
      <p:pic>
        <p:nvPicPr>
          <p:cNvPr id="2" name="Picture 1" descr="BLOCKCHAIN_PP_MARK_BLACK.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05976" y="-89450"/>
            <a:ext cx="8226906" cy="4790922"/>
          </a:xfrm>
          <a:prstGeom prst="rect">
            <a:avLst/>
          </a:prstGeom>
        </p:spPr>
      </p:pic>
    </p:spTree>
    <p:extLst>
      <p:ext uri="{BB962C8B-B14F-4D97-AF65-F5344CB8AC3E}">
        <p14:creationId xmlns:p14="http://schemas.microsoft.com/office/powerpoint/2010/main" val="26545032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7887531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7435308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7492535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36918"/>
            <a:ext cx="6353438" cy="4669664"/>
          </a:xfrm>
          <a:prstGeom prst="rect">
            <a:avLst/>
          </a:prstGeom>
        </p:spPr>
      </p:pic>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45019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sp>
        <p:nvSpPr>
          <p:cNvPr id="14"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4463518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sp>
        <p:nvSpPr>
          <p:cNvPr id="13" name="Content Placeholder 4"/>
          <p:cNvSpPr>
            <a:spLocks noGrp="1"/>
          </p:cNvSpPr>
          <p:nvPr>
            <p:ph sz="quarter" idx="27" hasCustomPrompt="1"/>
          </p:nvPr>
        </p:nvSpPr>
        <p:spPr>
          <a:xfrm>
            <a:off x="5149014" y="3172941"/>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40748"/>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82418"/>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50225"/>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206680"/>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74487"/>
            <a:ext cx="916971" cy="892584"/>
          </a:xfrm>
        </p:spPr>
        <p:txBody>
          <a:bodyPr anchor="ctr">
            <a:normAutofit/>
          </a:bodyPr>
          <a:lstStyle>
            <a:lvl1pPr marL="0" indent="0" algn="ctr">
              <a:buNone/>
              <a:defRPr sz="12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1236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9"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2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21"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21226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392058"/>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6" r:id="rId3"/>
    <p:sldLayoutId id="2147483687" r:id="rId4"/>
    <p:sldLayoutId id="2147483689" r:id="rId5"/>
    <p:sldLayoutId id="2147483693" r:id="rId6"/>
    <p:sldLayoutId id="2147483691" r:id="rId7"/>
    <p:sldLayoutId id="2147483694" r:id="rId8"/>
    <p:sldLayoutId id="2147483658" r:id="rId9"/>
    <p:sldLayoutId id="2147483688" r:id="rId10"/>
    <p:sldLayoutId id="2147483664" r:id="rId11"/>
    <p:sldLayoutId id="2147483669" r:id="rId12"/>
    <p:sldLayoutId id="2147483695" r:id="rId13"/>
    <p:sldLayoutId id="2147483696" r:id="rId14"/>
    <p:sldLayoutId id="2147483697" r:id="rId15"/>
    <p:sldLayoutId id="2147483698" r:id="rId16"/>
    <p:sldLayoutId id="2147483699" r:id="rId17"/>
    <p:sldLayoutId id="2147483700" r:id="rId18"/>
    <p:sldLayoutId id="2147483701" r:id="rId19"/>
    <p:sldLayoutId id="2147483703" r:id="rId20"/>
    <p:sldLayoutId id="2147483651" r:id="rId21"/>
    <p:sldLayoutId id="2147483653" r:id="rId22"/>
    <p:sldLayoutId id="2147483654" r:id="rId23"/>
    <p:sldLayoutId id="2147483713" r:id="rId24"/>
    <p:sldLayoutId id="2147483716" r:id="rId25"/>
    <p:sldLayoutId id="2147483717" r:id="rId26"/>
    <p:sldLayoutId id="2147483718" r:id="rId27"/>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ibm.com/blogs/insights-on-business/government/10-lessons-design-thinking-blockchain/"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en.wikipedia.org/wiki/Nobu_Matsuhisa" TargetMode="External"/><Relationship Id="rId4" Type="http://schemas.openxmlformats.org/officeDocument/2006/relationships/hyperlink" Target="https://en.wikipedia.org/wiki/Austin,_Texa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coindesk.com/ibm-food-supply-chain-blockchain-carrefour-live-production" TargetMode="External"/><Relationship Id="rId2" Type="http://schemas.openxmlformats.org/officeDocument/2006/relationships/hyperlink" Target="https://github.com/hyperledger/sawtooth-supply-chain"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hyperledger.org/blog/2018/10/26/hyperledger-fabric-now-supports-ethereum" TargetMode="External"/><Relationship Id="rId2" Type="http://schemas.openxmlformats.org/officeDocument/2006/relationships/hyperlink" Target="https://www.ledgerinsights.com/hyperledger-benchmarking-enterprise-blockchain-metrics/"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hyperlink" Target="https://sawtooth.hyperledger.org/docs/sabre/nightly/master/"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01.ibm.com/common/ssi/cgi-bin/ssialias?htmlfid=01022001USEN" TargetMode="External"/><Relationship Id="rId2" Type="http://schemas.openxmlformats.org/officeDocument/2006/relationships/hyperlink" Target="https://www.ibm.com/blockchain/solutions/food-trust" TargetMode="Externa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www.ibm.com/thought-leadership/blockchainbean/"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cdn2.hubspot.net/hubfs/4989579/TradeLens%20Solution%20Brief:%20Edition%20One.pdf"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www.ibm.com/blockchain/solutions/identity"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5.emf"/><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2" Type="http://schemas.openxmlformats.org/officeDocument/2006/relationships/hyperlink" Target="https://ibm.biz/Bd2L5W"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blockchain/use-case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fontAlgn="auto">
              <a:spcAft>
                <a:spcPts val="0"/>
              </a:spcAft>
            </a:pPr>
            <a:r>
              <a:rPr lang="en-US" dirty="0"/>
              <a:t>Developing Hyperledger Applications</a:t>
            </a:r>
          </a:p>
          <a:p>
            <a:endParaRPr lang="en-US" dirty="0"/>
          </a:p>
        </p:txBody>
      </p:sp>
      <p:sp>
        <p:nvSpPr>
          <p:cNvPr id="3" name="Text Placeholder 2"/>
          <p:cNvSpPr>
            <a:spLocks noGrp="1"/>
          </p:cNvSpPr>
          <p:nvPr>
            <p:ph type="body" sz="quarter" idx="11"/>
          </p:nvPr>
        </p:nvSpPr>
        <p:spPr/>
        <p:txBody>
          <a:bodyPr/>
          <a:lstStyle/>
          <a:p>
            <a:r>
              <a:rPr lang="en-US" dirty="0"/>
              <a:t>Lennart Frantzell</a:t>
            </a:r>
          </a:p>
          <a:p>
            <a:r>
              <a:rPr lang="en-US" dirty="0"/>
              <a:t>IBM Developer Advocate</a:t>
            </a:r>
          </a:p>
          <a:p>
            <a:r>
              <a:rPr lang="en-US" dirty="0"/>
              <a:t>San Francisco</a:t>
            </a:r>
          </a:p>
          <a:p>
            <a:endParaRPr lang="en-US" dirty="0"/>
          </a:p>
          <a:p>
            <a:r>
              <a:rPr lang="en-US" dirty="0" err="1"/>
              <a:t>alf@us.ibm.com</a:t>
            </a:r>
            <a:endParaRPr lang="en-US" dirty="0"/>
          </a:p>
        </p:txBody>
      </p:sp>
      <p:sp>
        <p:nvSpPr>
          <p:cNvPr id="4" name="Text Placeholder 3"/>
          <p:cNvSpPr>
            <a:spLocks noGrp="1"/>
          </p:cNvSpPr>
          <p:nvPr>
            <p:ph type="body" sz="quarter" idx="13"/>
          </p:nvPr>
        </p:nvSpPr>
        <p:spPr/>
        <p:txBody>
          <a:bodyPr/>
          <a:lstStyle/>
          <a:p>
            <a:r>
              <a:rPr lang="en-US" dirty="0"/>
              <a:t>Building Enterprise Blockchains</a:t>
            </a:r>
          </a:p>
          <a:p>
            <a:endParaRPr lang="en-US" dirty="0"/>
          </a:p>
        </p:txBody>
      </p:sp>
      <p:sp>
        <p:nvSpPr>
          <p:cNvPr id="6" name="Rectangle 8"/>
          <p:cNvSpPr/>
          <p:nvPr/>
        </p:nvSpPr>
        <p:spPr>
          <a:xfrm>
            <a:off x="6084106" y="2916837"/>
            <a:ext cx="2933688" cy="2022565"/>
          </a:xfrm>
          <a:custGeom>
            <a:avLst/>
            <a:gdLst>
              <a:gd name="connsiteX0" fmla="*/ 0 w 2932575"/>
              <a:gd name="connsiteY0" fmla="*/ 0 h 2022564"/>
              <a:gd name="connsiteX1" fmla="*/ 2932575 w 2932575"/>
              <a:gd name="connsiteY1" fmla="*/ 0 h 2022564"/>
              <a:gd name="connsiteX2" fmla="*/ 2932575 w 2932575"/>
              <a:gd name="connsiteY2" fmla="*/ 2022564 h 2022564"/>
              <a:gd name="connsiteX3" fmla="*/ 0 w 2932575"/>
              <a:gd name="connsiteY3" fmla="*/ 2022564 h 2022564"/>
              <a:gd name="connsiteX4" fmla="*/ 0 w 2932575"/>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0 w 2944150"/>
              <a:gd name="connsiteY3" fmla="*/ 2022564 h 2022564"/>
              <a:gd name="connsiteX4" fmla="*/ 0 w 2944150"/>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2631633 w 2944150"/>
              <a:gd name="connsiteY3" fmla="*/ 1721622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2191795 w 2944150"/>
              <a:gd name="connsiteY4" fmla="*/ 1744772 h 2022564"/>
              <a:gd name="connsiteX5" fmla="*/ 0 w 2944150"/>
              <a:gd name="connsiteY5" fmla="*/ 2022564 h 2022564"/>
              <a:gd name="connsiteX6" fmla="*/ 0 w 2944150"/>
              <a:gd name="connsiteY6" fmla="*/ 0 h 2022564"/>
              <a:gd name="connsiteX0" fmla="*/ 0 w 2944150"/>
              <a:gd name="connsiteY0" fmla="*/ 0 h 2022565"/>
              <a:gd name="connsiteX1" fmla="*/ 2932575 w 2944150"/>
              <a:gd name="connsiteY1" fmla="*/ 0 h 2022565"/>
              <a:gd name="connsiteX2" fmla="*/ 2944150 w 2944150"/>
              <a:gd name="connsiteY2" fmla="*/ 1686898 h 2022565"/>
              <a:gd name="connsiteX3" fmla="*/ 2458013 w 2944150"/>
              <a:gd name="connsiteY3" fmla="*/ 1698473 h 2022565"/>
              <a:gd name="connsiteX4" fmla="*/ 2469587 w 2944150"/>
              <a:gd name="connsiteY4" fmla="*/ 2022565 h 2022565"/>
              <a:gd name="connsiteX5" fmla="*/ 0 w 2944150"/>
              <a:gd name="connsiteY5" fmla="*/ 2022564 h 2022565"/>
              <a:gd name="connsiteX6" fmla="*/ 0 w 2944150"/>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58013 w 2955724"/>
              <a:gd name="connsiteY3" fmla="*/ 169847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92737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33197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67920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33688"/>
              <a:gd name="connsiteY0" fmla="*/ 0 h 2022565"/>
              <a:gd name="connsiteX1" fmla="*/ 2932575 w 2933688"/>
              <a:gd name="connsiteY1" fmla="*/ 0 h 2022565"/>
              <a:gd name="connsiteX2" fmla="*/ 2932574 w 2933688"/>
              <a:gd name="connsiteY2" fmla="*/ 1779495 h 2022565"/>
              <a:gd name="connsiteX3" fmla="*/ 2469588 w 2933688"/>
              <a:gd name="connsiteY3" fmla="*/ 1779497 h 2022565"/>
              <a:gd name="connsiteX4" fmla="*/ 2469587 w 2933688"/>
              <a:gd name="connsiteY4" fmla="*/ 2022565 h 2022565"/>
              <a:gd name="connsiteX5" fmla="*/ 0 w 2933688"/>
              <a:gd name="connsiteY5" fmla="*/ 2022564 h 2022565"/>
              <a:gd name="connsiteX6" fmla="*/ 0 w 2933688"/>
              <a:gd name="connsiteY6" fmla="*/ 0 h 202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688" h="2022565">
                <a:moveTo>
                  <a:pt x="0" y="0"/>
                </a:moveTo>
                <a:lnTo>
                  <a:pt x="2932575" y="0"/>
                </a:lnTo>
                <a:cubicBezTo>
                  <a:pt x="2936433" y="562299"/>
                  <a:pt x="2928716" y="1217196"/>
                  <a:pt x="2932574" y="1779495"/>
                </a:cubicBezTo>
                <a:lnTo>
                  <a:pt x="2469588" y="1779497"/>
                </a:lnTo>
                <a:cubicBezTo>
                  <a:pt x="2469588" y="1879811"/>
                  <a:pt x="2469587" y="1922251"/>
                  <a:pt x="2469587" y="2022565"/>
                </a:cubicBezTo>
                <a:lnTo>
                  <a:pt x="0" y="2022564"/>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600" b="0" dirty="0">
              <a:solidFill>
                <a:prstClr val="white"/>
              </a:solidFill>
              <a:ea typeface="Arial" charset="0"/>
              <a:cs typeface="Arial" charset="0"/>
            </a:endParaRPr>
          </a:p>
        </p:txBody>
      </p:sp>
      <p:sp>
        <p:nvSpPr>
          <p:cNvPr id="22" name="TextBox 21"/>
          <p:cNvSpPr txBox="1"/>
          <p:nvPr/>
        </p:nvSpPr>
        <p:spPr>
          <a:xfrm>
            <a:off x="69573" y="4543809"/>
            <a:ext cx="1184940" cy="21544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defRPr/>
            </a:pPr>
            <a:r>
              <a:rPr lang="en-US" sz="800" b="0" kern="0" dirty="0">
                <a:solidFill>
                  <a:prstClr val="white"/>
                </a:solidFill>
                <a:latin typeface="Arial" charset="0"/>
                <a:ea typeface="Arial" charset="0"/>
                <a:cs typeface="Arial" charset="0"/>
              </a:rPr>
              <a:t>V1.2 February 1 2019</a:t>
            </a:r>
          </a:p>
        </p:txBody>
      </p:sp>
      <p:grpSp>
        <p:nvGrpSpPr>
          <p:cNvPr id="23" name="Group 22"/>
          <p:cNvGrpSpPr/>
          <p:nvPr/>
        </p:nvGrpSpPr>
        <p:grpSpPr>
          <a:xfrm>
            <a:off x="6179134" y="3038122"/>
            <a:ext cx="2752709" cy="1610778"/>
            <a:chOff x="214526" y="2608120"/>
            <a:chExt cx="2752709" cy="1610778"/>
          </a:xfrm>
        </p:grpSpPr>
        <p:pic>
          <p:nvPicPr>
            <p:cNvPr id="24" name="Picture 23"/>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390967" y="3164921"/>
              <a:ext cx="258892" cy="221537"/>
            </a:xfrm>
            <a:prstGeom prst="rect">
              <a:avLst/>
            </a:prstGeom>
          </p:spPr>
        </p:pic>
        <p:sp>
          <p:nvSpPr>
            <p:cNvPr id="25" name="TextBox 24"/>
            <p:cNvSpPr txBox="1"/>
            <p:nvPr/>
          </p:nvSpPr>
          <p:spPr>
            <a:xfrm>
              <a:off x="214526" y="2608120"/>
              <a:ext cx="1904689" cy="261610"/>
            </a:xfrm>
            <a:prstGeom prst="rect">
              <a:avLst/>
            </a:prstGeom>
            <a:noFill/>
          </p:spPr>
          <p:txBody>
            <a:bodyPr wrap="none" rtlCol="0">
              <a:spAutoFit/>
            </a:bodyPr>
            <a:lstStyle/>
            <a:p>
              <a:pPr marR="0" lvl="0" indent="0">
                <a:lnSpc>
                  <a:spcPct val="100000"/>
                </a:lnSpc>
                <a:buClrTx/>
                <a:buSzTx/>
                <a:buFontTx/>
                <a:buNone/>
                <a:tabLst/>
                <a:defRPr/>
              </a:pPr>
              <a:r>
                <a:rPr lang="en-US" sz="1100" kern="0" dirty="0">
                  <a:solidFill>
                    <a:schemeClr val="tx1">
                      <a:lumMod val="50000"/>
                      <a:lumOff val="50000"/>
                    </a:schemeClr>
                  </a:solidFill>
                  <a:latin typeface="Arial" charset="0"/>
                  <a:ea typeface="Arial" charset="0"/>
                  <a:cs typeface="Arial" charset="0"/>
                </a:rPr>
                <a:t>Blockchain Explored Series</a:t>
              </a:r>
            </a:p>
          </p:txBody>
        </p:sp>
        <p:sp>
          <p:nvSpPr>
            <p:cNvPr id="26" name="TextBox 35"/>
            <p:cNvSpPr txBox="1"/>
            <p:nvPr/>
          </p:nvSpPr>
          <p:spPr>
            <a:xfrm>
              <a:off x="650575" y="2872254"/>
              <a:ext cx="2316660"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100" b="0" kern="0" dirty="0">
                  <a:solidFill>
                    <a:schemeClr val="tx1">
                      <a:lumMod val="50000"/>
                      <a:lumOff val="50000"/>
                    </a:schemeClr>
                  </a:solidFill>
                  <a:latin typeface="Arial" charset="0"/>
                  <a:ea typeface="Arial" charset="0"/>
                  <a:cs typeface="Arial" charset="0"/>
                </a:rPr>
                <a:t>IBM Blockchain Platform Explored</a:t>
              </a:r>
            </a:p>
          </p:txBody>
        </p:sp>
        <p:sp>
          <p:nvSpPr>
            <p:cNvPr id="27" name="TextBox 34"/>
            <p:cNvSpPr txBox="1"/>
            <p:nvPr/>
          </p:nvSpPr>
          <p:spPr>
            <a:xfrm>
              <a:off x="650575" y="3434068"/>
              <a:ext cx="1173719"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100" b="0" kern="0" dirty="0">
                  <a:solidFill>
                    <a:schemeClr val="tx1">
                      <a:lumMod val="50000"/>
                      <a:lumOff val="50000"/>
                    </a:schemeClr>
                  </a:solidFill>
                  <a:latin typeface="Arial" charset="0"/>
                  <a:ea typeface="Arial" charset="0"/>
                  <a:cs typeface="Arial" charset="0"/>
                </a:rPr>
                <a:t>Fabric Explored</a:t>
              </a:r>
            </a:p>
          </p:txBody>
        </p:sp>
        <p:sp>
          <p:nvSpPr>
            <p:cNvPr id="28" name="TextBox 34"/>
            <p:cNvSpPr txBox="1"/>
            <p:nvPr/>
          </p:nvSpPr>
          <p:spPr>
            <a:xfrm>
              <a:off x="650575" y="3695678"/>
              <a:ext cx="1431802"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100" b="0" kern="0" dirty="0">
                  <a:solidFill>
                    <a:schemeClr val="tx1">
                      <a:lumMod val="50000"/>
                      <a:lumOff val="50000"/>
                    </a:schemeClr>
                  </a:solidFill>
                  <a:latin typeface="Arial" charset="0"/>
                  <a:ea typeface="Arial" charset="0"/>
                  <a:cs typeface="Arial" charset="0"/>
                </a:rPr>
                <a:t>Composer Explored</a:t>
              </a:r>
            </a:p>
          </p:txBody>
        </p:sp>
        <p:sp>
          <p:nvSpPr>
            <p:cNvPr id="29" name="TextBox 28"/>
            <p:cNvSpPr txBox="1"/>
            <p:nvPr/>
          </p:nvSpPr>
          <p:spPr>
            <a:xfrm>
              <a:off x="650575" y="3957288"/>
              <a:ext cx="938077"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100" b="0" kern="0" dirty="0">
                  <a:solidFill>
                    <a:schemeClr val="tx1">
                      <a:lumMod val="50000"/>
                      <a:lumOff val="50000"/>
                    </a:schemeClr>
                  </a:solidFill>
                  <a:latin typeface="Arial" charset="0"/>
                  <a:ea typeface="Arial" charset="0"/>
                  <a:cs typeface="Arial" charset="0"/>
                </a:rPr>
                <a:t>What’s New</a:t>
              </a:r>
            </a:p>
          </p:txBody>
        </p:sp>
        <p:sp>
          <p:nvSpPr>
            <p:cNvPr id="30" name="TextBox 34"/>
            <p:cNvSpPr txBox="1"/>
            <p:nvPr/>
          </p:nvSpPr>
          <p:spPr>
            <a:xfrm>
              <a:off x="650575" y="3157573"/>
              <a:ext cx="1736373"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100" kern="0" dirty="0">
                  <a:solidFill>
                    <a:srgbClr val="FF0000"/>
                  </a:solidFill>
                  <a:latin typeface="Arial" charset="0"/>
                  <a:ea typeface="Arial" charset="0"/>
                  <a:cs typeface="Arial" charset="0"/>
                </a:rPr>
                <a:t>Architectures Explored</a:t>
              </a:r>
            </a:p>
          </p:txBody>
        </p:sp>
        <p:pic>
          <p:nvPicPr>
            <p:cNvPr id="31" name="Picture 3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967" y="2877078"/>
              <a:ext cx="268848" cy="268848"/>
            </a:xfrm>
            <a:prstGeom prst="rect">
              <a:avLst/>
            </a:prstGeom>
          </p:spPr>
        </p:pic>
        <p:pic>
          <p:nvPicPr>
            <p:cNvPr id="32" name="Picture 31"/>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0679" y="4003381"/>
              <a:ext cx="207984" cy="207984"/>
            </a:xfrm>
            <a:prstGeom prst="rect">
              <a:avLst/>
            </a:prstGeom>
          </p:spPr>
        </p:pic>
        <p:pic>
          <p:nvPicPr>
            <p:cNvPr id="33" name="Picture 32"/>
            <p:cNvPicPr>
              <a:picLocks noChangeAspect="1"/>
            </p:cNvPicPr>
            <p:nvPr/>
          </p:nvPicPr>
          <p:blipFill>
            <a:blip r:embed="rId6"/>
            <a:stretch>
              <a:fillRect/>
            </a:stretch>
          </p:blipFill>
          <p:spPr>
            <a:xfrm>
              <a:off x="400097" y="3706167"/>
              <a:ext cx="249018" cy="249018"/>
            </a:xfrm>
            <a:prstGeom prst="rect">
              <a:avLst/>
            </a:prstGeom>
          </p:spPr>
        </p:pic>
        <p:pic>
          <p:nvPicPr>
            <p:cNvPr id="34" name="Picture 33"/>
            <p:cNvPicPr>
              <a:picLocks noChangeAspect="1"/>
            </p:cNvPicPr>
            <p:nvPr/>
          </p:nvPicPr>
          <p:blipFill>
            <a:blip r:embed="rId7">
              <a:duotone>
                <a:prstClr val="black"/>
                <a:schemeClr val="accent1">
                  <a:tint val="45000"/>
                  <a:satMod val="400000"/>
                </a:schemeClr>
              </a:duotone>
            </a:blip>
            <a:stretch>
              <a:fillRect/>
            </a:stretch>
          </p:blipFill>
          <p:spPr>
            <a:xfrm>
              <a:off x="400097" y="3441476"/>
              <a:ext cx="219023" cy="219023"/>
            </a:xfrm>
            <a:prstGeom prst="rect">
              <a:avLst/>
            </a:prstGeom>
          </p:spPr>
        </p:pic>
      </p:grpSp>
    </p:spTree>
    <p:extLst>
      <p:ext uri="{BB962C8B-B14F-4D97-AF65-F5344CB8AC3E}">
        <p14:creationId xmlns:p14="http://schemas.microsoft.com/office/powerpoint/2010/main" val="68915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087DD3-E6CB-C643-990F-443530784CC0}"/>
              </a:ext>
            </a:extLst>
          </p:cNvPr>
          <p:cNvSpPr>
            <a:spLocks noGrp="1"/>
          </p:cNvSpPr>
          <p:nvPr>
            <p:ph type="body" sz="quarter" idx="13"/>
          </p:nvPr>
        </p:nvSpPr>
        <p:spPr/>
        <p:txBody>
          <a:bodyPr/>
          <a:lstStyle/>
          <a:p>
            <a:r>
              <a:rPr lang="sv-SE" b="1" dirty="0"/>
              <a:t>Blockchain Garage</a:t>
            </a:r>
          </a:p>
        </p:txBody>
      </p:sp>
      <p:sp>
        <p:nvSpPr>
          <p:cNvPr id="3" name="Text Placeholder 2">
            <a:extLst>
              <a:ext uri="{FF2B5EF4-FFF2-40B4-BE49-F238E27FC236}">
                <a16:creationId xmlns:a16="http://schemas.microsoft.com/office/drawing/2014/main" id="{3B422198-4638-B441-B75E-91EC3605A2B7}"/>
              </a:ext>
            </a:extLst>
          </p:cNvPr>
          <p:cNvSpPr>
            <a:spLocks noGrp="1"/>
          </p:cNvSpPr>
          <p:nvPr>
            <p:ph type="body" sz="quarter" idx="22"/>
          </p:nvPr>
        </p:nvSpPr>
        <p:spPr/>
        <p:txBody>
          <a:bodyPr/>
          <a:lstStyle/>
          <a:p>
            <a:endParaRPr lang="sv-SE"/>
          </a:p>
        </p:txBody>
      </p:sp>
      <p:pic>
        <p:nvPicPr>
          <p:cNvPr id="5" name="Picture 4">
            <a:extLst>
              <a:ext uri="{FF2B5EF4-FFF2-40B4-BE49-F238E27FC236}">
                <a16:creationId xmlns:a16="http://schemas.microsoft.com/office/drawing/2014/main" id="{4F9DEEC1-57DD-9A45-B4BC-30638B0DC9CF}"/>
              </a:ext>
            </a:extLst>
          </p:cNvPr>
          <p:cNvPicPr>
            <a:picLocks noChangeAspect="1"/>
          </p:cNvPicPr>
          <p:nvPr/>
        </p:nvPicPr>
        <p:blipFill>
          <a:blip r:embed="rId2"/>
          <a:stretch>
            <a:fillRect/>
          </a:stretch>
        </p:blipFill>
        <p:spPr>
          <a:xfrm>
            <a:off x="120847" y="907399"/>
            <a:ext cx="8168388" cy="3843260"/>
          </a:xfrm>
          <a:prstGeom prst="rect">
            <a:avLst/>
          </a:prstGeom>
        </p:spPr>
      </p:pic>
      <p:sp>
        <p:nvSpPr>
          <p:cNvPr id="6" name="Rectangle 5">
            <a:extLst>
              <a:ext uri="{FF2B5EF4-FFF2-40B4-BE49-F238E27FC236}">
                <a16:creationId xmlns:a16="http://schemas.microsoft.com/office/drawing/2014/main" id="{A1AFC286-ED6B-8248-BB6F-BE8E335ECA50}"/>
              </a:ext>
            </a:extLst>
          </p:cNvPr>
          <p:cNvSpPr/>
          <p:nvPr/>
        </p:nvSpPr>
        <p:spPr>
          <a:xfrm>
            <a:off x="120847" y="541492"/>
            <a:ext cx="4365362" cy="369332"/>
          </a:xfrm>
          <a:prstGeom prst="rect">
            <a:avLst/>
          </a:prstGeom>
        </p:spPr>
        <p:txBody>
          <a:bodyPr wrap="none">
            <a:spAutoFit/>
          </a:bodyPr>
          <a:lstStyle/>
          <a:p>
            <a:r>
              <a:rPr lang="sv-SE" dirty="0"/>
              <a:t>https://www.ibm.com/blockchain/services</a:t>
            </a:r>
          </a:p>
        </p:txBody>
      </p:sp>
    </p:spTree>
    <p:extLst>
      <p:ext uri="{BB962C8B-B14F-4D97-AF65-F5344CB8AC3E}">
        <p14:creationId xmlns:p14="http://schemas.microsoft.com/office/powerpoint/2010/main" val="8246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12013-3DAB-F94E-962E-E6F8A5177681}"/>
              </a:ext>
            </a:extLst>
          </p:cNvPr>
          <p:cNvSpPr>
            <a:spLocks noGrp="1"/>
          </p:cNvSpPr>
          <p:nvPr>
            <p:ph type="body" sz="quarter" idx="13"/>
          </p:nvPr>
        </p:nvSpPr>
        <p:spPr>
          <a:xfrm>
            <a:off x="125730" y="144464"/>
            <a:ext cx="7924966" cy="1011698"/>
          </a:xfrm>
        </p:spPr>
        <p:txBody>
          <a:bodyPr/>
          <a:lstStyle/>
          <a:p>
            <a:pPr fontAlgn="base"/>
            <a:r>
              <a:rPr lang="en" b="1" dirty="0"/>
              <a:t>Cloud-native: A journey to agile application development</a:t>
            </a:r>
          </a:p>
        </p:txBody>
      </p:sp>
      <p:sp>
        <p:nvSpPr>
          <p:cNvPr id="3" name="Text Placeholder 2">
            <a:extLst>
              <a:ext uri="{FF2B5EF4-FFF2-40B4-BE49-F238E27FC236}">
                <a16:creationId xmlns:a16="http://schemas.microsoft.com/office/drawing/2014/main" id="{9A929DF3-36DB-6A46-80FC-EB950F126831}"/>
              </a:ext>
            </a:extLst>
          </p:cNvPr>
          <p:cNvSpPr>
            <a:spLocks noGrp="1"/>
          </p:cNvSpPr>
          <p:nvPr>
            <p:ph type="body" sz="quarter" idx="22"/>
          </p:nvPr>
        </p:nvSpPr>
        <p:spPr>
          <a:xfrm>
            <a:off x="7712364" y="3987337"/>
            <a:ext cx="1310790" cy="248764"/>
          </a:xfrm>
        </p:spPr>
        <p:txBody>
          <a:bodyPr>
            <a:normAutofit fontScale="92500" lnSpcReduction="10000"/>
          </a:bodyPr>
          <a:lstStyle/>
          <a:p>
            <a:endParaRPr lang="sv-SE" dirty="0"/>
          </a:p>
        </p:txBody>
      </p:sp>
      <p:pic>
        <p:nvPicPr>
          <p:cNvPr id="5" name="Picture 4">
            <a:extLst>
              <a:ext uri="{FF2B5EF4-FFF2-40B4-BE49-F238E27FC236}">
                <a16:creationId xmlns:a16="http://schemas.microsoft.com/office/drawing/2014/main" id="{D3F72AAF-5EAF-1541-A6EB-7C7F0B2CFA99}"/>
              </a:ext>
            </a:extLst>
          </p:cNvPr>
          <p:cNvPicPr>
            <a:picLocks noChangeAspect="1"/>
          </p:cNvPicPr>
          <p:nvPr/>
        </p:nvPicPr>
        <p:blipFill>
          <a:blip r:embed="rId2"/>
          <a:stretch>
            <a:fillRect/>
          </a:stretch>
        </p:blipFill>
        <p:spPr>
          <a:xfrm>
            <a:off x="0" y="1220278"/>
            <a:ext cx="9144000" cy="2702943"/>
          </a:xfrm>
          <a:prstGeom prst="rect">
            <a:avLst/>
          </a:prstGeom>
        </p:spPr>
      </p:pic>
      <p:sp>
        <p:nvSpPr>
          <p:cNvPr id="6" name="Rectangle 5">
            <a:extLst>
              <a:ext uri="{FF2B5EF4-FFF2-40B4-BE49-F238E27FC236}">
                <a16:creationId xmlns:a16="http://schemas.microsoft.com/office/drawing/2014/main" id="{2B497613-04C6-B348-9129-1C9139502A11}"/>
              </a:ext>
            </a:extLst>
          </p:cNvPr>
          <p:cNvSpPr/>
          <p:nvPr/>
        </p:nvSpPr>
        <p:spPr>
          <a:xfrm>
            <a:off x="268357" y="4057507"/>
            <a:ext cx="7245626" cy="369332"/>
          </a:xfrm>
          <a:prstGeom prst="rect">
            <a:avLst/>
          </a:prstGeom>
        </p:spPr>
        <p:txBody>
          <a:bodyPr wrap="square">
            <a:spAutoFit/>
          </a:bodyPr>
          <a:lstStyle/>
          <a:p>
            <a:r>
              <a:rPr lang="sv-SE" dirty="0"/>
              <a:t>https://</a:t>
            </a:r>
            <a:r>
              <a:rPr lang="sv-SE" dirty="0" err="1"/>
              <a:t>www.ibm.com</a:t>
            </a:r>
            <a:r>
              <a:rPr lang="sv-SE" dirty="0"/>
              <a:t>/</a:t>
            </a:r>
            <a:r>
              <a:rPr lang="sv-SE" dirty="0" err="1"/>
              <a:t>cloud</a:t>
            </a:r>
            <a:r>
              <a:rPr lang="sv-SE" dirty="0"/>
              <a:t>/</a:t>
            </a:r>
            <a:r>
              <a:rPr lang="sv-SE" dirty="0" err="1"/>
              <a:t>cloud-native</a:t>
            </a:r>
            <a:r>
              <a:rPr lang="sv-SE" dirty="0"/>
              <a:t>/</a:t>
            </a:r>
            <a:r>
              <a:rPr lang="sv-SE" dirty="0" err="1"/>
              <a:t>ibm</a:t>
            </a:r>
            <a:r>
              <a:rPr lang="sv-SE" dirty="0"/>
              <a:t>-</a:t>
            </a:r>
            <a:r>
              <a:rPr lang="sv-SE" dirty="0" err="1"/>
              <a:t>cloud</a:t>
            </a:r>
            <a:r>
              <a:rPr lang="sv-SE" dirty="0"/>
              <a:t>-garage</a:t>
            </a:r>
          </a:p>
        </p:txBody>
      </p:sp>
    </p:spTree>
    <p:extLst>
      <p:ext uri="{BB962C8B-B14F-4D97-AF65-F5344CB8AC3E}">
        <p14:creationId xmlns:p14="http://schemas.microsoft.com/office/powerpoint/2010/main" val="44499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607451-18BC-5845-8089-C23389F09913}"/>
              </a:ext>
            </a:extLst>
          </p:cNvPr>
          <p:cNvSpPr>
            <a:spLocks noGrp="1"/>
          </p:cNvSpPr>
          <p:nvPr>
            <p:ph type="body" sz="quarter" idx="13"/>
          </p:nvPr>
        </p:nvSpPr>
        <p:spPr/>
        <p:txBody>
          <a:bodyPr/>
          <a:lstStyle/>
          <a:p>
            <a:r>
              <a:rPr lang="sv-SE" b="1" dirty="0"/>
              <a:t>IBM Design </a:t>
            </a:r>
            <a:r>
              <a:rPr lang="sv-SE" b="1" dirty="0" err="1"/>
              <a:t>Code</a:t>
            </a:r>
            <a:r>
              <a:rPr lang="sv-SE" b="1" dirty="0"/>
              <a:t> </a:t>
            </a:r>
            <a:r>
              <a:rPr lang="sv-SE" b="1" dirty="0" err="1"/>
              <a:t>Patterns</a:t>
            </a:r>
            <a:r>
              <a:rPr lang="sv-SE" b="1" dirty="0"/>
              <a:t> for Blockchain</a:t>
            </a:r>
          </a:p>
        </p:txBody>
      </p:sp>
      <p:sp>
        <p:nvSpPr>
          <p:cNvPr id="3" name="Text Placeholder 2">
            <a:extLst>
              <a:ext uri="{FF2B5EF4-FFF2-40B4-BE49-F238E27FC236}">
                <a16:creationId xmlns:a16="http://schemas.microsoft.com/office/drawing/2014/main" id="{2A6385D6-2CC3-6C41-9B1A-05B164CAA9CF}"/>
              </a:ext>
            </a:extLst>
          </p:cNvPr>
          <p:cNvSpPr>
            <a:spLocks noGrp="1"/>
          </p:cNvSpPr>
          <p:nvPr>
            <p:ph type="body" sz="quarter" idx="22"/>
          </p:nvPr>
        </p:nvSpPr>
        <p:spPr>
          <a:xfrm>
            <a:off x="246576" y="986411"/>
            <a:ext cx="8897424" cy="2966219"/>
          </a:xfrm>
        </p:spPr>
        <p:txBody>
          <a:bodyPr/>
          <a:lstStyle/>
          <a:p>
            <a:r>
              <a:rPr lang="sv-SE" dirty="0">
                <a:hlinkClick r:id="" action="ppaction://noaction">
                  <a:extLst>
                    <a:ext uri="{A12FA001-AC4F-418D-AE19-62706E023703}">
                      <ahyp:hlinkClr xmlns:ahyp="http://schemas.microsoft.com/office/drawing/2018/hyperlinkcolor" val="tx"/>
                    </a:ext>
                  </a:extLst>
                </a:hlinkClick>
              </a:rPr>
              <a:t>IBM Code Patterns for Blockchain: https://developer.ibm.com/patterns/category/blockchain/</a:t>
            </a:r>
            <a:endParaRPr lang="sv-SE" dirty="0"/>
          </a:p>
          <a:p>
            <a:pPr marL="0" indent="0">
              <a:buNone/>
            </a:pPr>
            <a:endParaRPr lang="sv-SE" dirty="0">
              <a:hlinkClick r:id="rId2"/>
            </a:endParaRPr>
          </a:p>
          <a:p>
            <a:r>
              <a:rPr lang="en" dirty="0"/>
              <a:t>10 Lessons: Design Thinking for Blockchain</a:t>
            </a:r>
          </a:p>
          <a:p>
            <a:pPr marL="0" indent="0">
              <a:buNone/>
            </a:pPr>
            <a:r>
              <a:rPr lang="sv-SE" dirty="0">
                <a:hlinkClick r:id="rId2"/>
              </a:rPr>
              <a:t>https://www.ibm.com/blogs/insights-on-business/government/10-lessons-design-thinking-blockchain/</a:t>
            </a:r>
            <a:endParaRPr lang="sv-SE" dirty="0"/>
          </a:p>
          <a:p>
            <a:endParaRPr lang="sv-SE" dirty="0"/>
          </a:p>
          <a:p>
            <a:endParaRPr lang="sv-SE" dirty="0"/>
          </a:p>
        </p:txBody>
      </p:sp>
      <p:pic>
        <p:nvPicPr>
          <p:cNvPr id="5" name="Picture 4">
            <a:extLst>
              <a:ext uri="{FF2B5EF4-FFF2-40B4-BE49-F238E27FC236}">
                <a16:creationId xmlns:a16="http://schemas.microsoft.com/office/drawing/2014/main" id="{73EFC1C7-1DC2-2D48-B39C-A2ACF4698547}"/>
              </a:ext>
            </a:extLst>
          </p:cNvPr>
          <p:cNvPicPr>
            <a:picLocks noChangeAspect="1"/>
          </p:cNvPicPr>
          <p:nvPr/>
        </p:nvPicPr>
        <p:blipFill>
          <a:blip r:embed="rId3"/>
          <a:stretch>
            <a:fillRect/>
          </a:stretch>
        </p:blipFill>
        <p:spPr>
          <a:xfrm>
            <a:off x="2695073" y="2469521"/>
            <a:ext cx="4013735" cy="2240719"/>
          </a:xfrm>
          <a:prstGeom prst="rect">
            <a:avLst/>
          </a:prstGeom>
        </p:spPr>
      </p:pic>
    </p:spTree>
    <p:extLst>
      <p:ext uri="{BB962C8B-B14F-4D97-AF65-F5344CB8AC3E}">
        <p14:creationId xmlns:p14="http://schemas.microsoft.com/office/powerpoint/2010/main" val="1954736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2185BD-1606-A048-AED9-2DB7DA0293FD}"/>
              </a:ext>
            </a:extLst>
          </p:cNvPr>
          <p:cNvSpPr/>
          <p:nvPr/>
        </p:nvSpPr>
        <p:spPr>
          <a:xfrm>
            <a:off x="5084796" y="2549373"/>
            <a:ext cx="3838224" cy="1867052"/>
          </a:xfrm>
          <a:prstGeom prst="rect">
            <a:avLst/>
          </a:prstGeom>
          <a:solidFill>
            <a:srgbClr val="4FD35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3D84F531-FDF1-1442-854B-5B9BC5FDFE31}"/>
              </a:ext>
            </a:extLst>
          </p:cNvPr>
          <p:cNvSpPr>
            <a:spLocks noGrp="1"/>
          </p:cNvSpPr>
          <p:nvPr>
            <p:ph type="body" sz="quarter" idx="13"/>
          </p:nvPr>
        </p:nvSpPr>
        <p:spPr/>
        <p:txBody>
          <a:bodyPr>
            <a:normAutofit/>
          </a:bodyPr>
          <a:lstStyle/>
          <a:p>
            <a:r>
              <a:rPr lang="en-US" sz="2800" b="1" dirty="0"/>
              <a:t>Supply Chain, the poster child of Blockchain</a:t>
            </a:r>
          </a:p>
        </p:txBody>
      </p:sp>
      <p:sp>
        <p:nvSpPr>
          <p:cNvPr id="3" name="Text Placeholder 2">
            <a:extLst>
              <a:ext uri="{FF2B5EF4-FFF2-40B4-BE49-F238E27FC236}">
                <a16:creationId xmlns:a16="http://schemas.microsoft.com/office/drawing/2014/main" id="{CEBEEE40-99E3-2344-A32B-1DE91F51F2D4}"/>
              </a:ext>
            </a:extLst>
          </p:cNvPr>
          <p:cNvSpPr>
            <a:spLocks noGrp="1"/>
          </p:cNvSpPr>
          <p:nvPr>
            <p:ph type="body" sz="quarter" idx="22"/>
          </p:nvPr>
        </p:nvSpPr>
        <p:spPr>
          <a:xfrm>
            <a:off x="1154430" y="1156162"/>
            <a:ext cx="2093595" cy="1539993"/>
          </a:xfrm>
        </p:spPr>
        <p:txBody>
          <a:bodyPr/>
          <a:lstStyle/>
          <a:p>
            <a:r>
              <a:rPr lang="en-US" sz="1800" dirty="0"/>
              <a:t>Sourcing</a:t>
            </a:r>
          </a:p>
          <a:p>
            <a:r>
              <a:rPr lang="en-US" sz="1800" dirty="0"/>
              <a:t>Manufacturing</a:t>
            </a:r>
          </a:p>
          <a:p>
            <a:r>
              <a:rPr lang="en-US" sz="1800" dirty="0"/>
              <a:t>Warehousing</a:t>
            </a:r>
          </a:p>
          <a:p>
            <a:r>
              <a:rPr lang="en-US" sz="1800" dirty="0"/>
              <a:t>Distribution                                    </a:t>
            </a:r>
          </a:p>
        </p:txBody>
      </p:sp>
      <p:sp>
        <p:nvSpPr>
          <p:cNvPr id="5" name="TextBox 4">
            <a:extLst>
              <a:ext uri="{FF2B5EF4-FFF2-40B4-BE49-F238E27FC236}">
                <a16:creationId xmlns:a16="http://schemas.microsoft.com/office/drawing/2014/main" id="{B95F019F-9A9A-E547-BAFD-693DE596136A}"/>
              </a:ext>
            </a:extLst>
          </p:cNvPr>
          <p:cNvSpPr txBox="1"/>
          <p:nvPr/>
        </p:nvSpPr>
        <p:spPr>
          <a:xfrm>
            <a:off x="4727272" y="1564893"/>
            <a:ext cx="1377300" cy="923330"/>
          </a:xfrm>
          <a:prstGeom prst="rect">
            <a:avLst/>
          </a:prstGeom>
          <a:noFill/>
        </p:spPr>
        <p:txBody>
          <a:bodyPr wrap="none" rtlCol="0">
            <a:spAutoFit/>
          </a:bodyPr>
          <a:lstStyle/>
          <a:p>
            <a:pPr marL="342900" indent="-342900">
              <a:buFont typeface="+mj-lt"/>
              <a:buAutoNum type="arabicPeriod"/>
            </a:pPr>
            <a:r>
              <a:rPr lang="en-US" dirty="0"/>
              <a:t>Amazon</a:t>
            </a:r>
          </a:p>
          <a:p>
            <a:pPr marL="342900" indent="-342900">
              <a:buFont typeface="+mj-lt"/>
              <a:buAutoNum type="arabicPeriod"/>
            </a:pPr>
            <a:r>
              <a:rPr lang="en-US" dirty="0"/>
              <a:t>Apple</a:t>
            </a:r>
          </a:p>
          <a:p>
            <a:r>
              <a:rPr lang="en-US" dirty="0"/>
              <a:t>3.  ….</a:t>
            </a:r>
          </a:p>
        </p:txBody>
      </p:sp>
      <p:sp>
        <p:nvSpPr>
          <p:cNvPr id="6" name="Left-Right Arrow 5">
            <a:extLst>
              <a:ext uri="{FF2B5EF4-FFF2-40B4-BE49-F238E27FC236}">
                <a16:creationId xmlns:a16="http://schemas.microsoft.com/office/drawing/2014/main" id="{9D6F5715-627C-A946-A86A-85689BD06C3B}"/>
              </a:ext>
            </a:extLst>
          </p:cNvPr>
          <p:cNvSpPr/>
          <p:nvPr/>
        </p:nvSpPr>
        <p:spPr>
          <a:xfrm>
            <a:off x="3200400" y="1674346"/>
            <a:ext cx="1393522" cy="505510"/>
          </a:xfrm>
          <a:prstGeom prst="lef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563AB12-400B-0045-A8A3-74E6CCE8C659}"/>
              </a:ext>
            </a:extLst>
          </p:cNvPr>
          <p:cNvPicPr>
            <a:picLocks noChangeAspect="1"/>
          </p:cNvPicPr>
          <p:nvPr/>
        </p:nvPicPr>
        <p:blipFill>
          <a:blip r:embed="rId3"/>
          <a:stretch>
            <a:fillRect/>
          </a:stretch>
        </p:blipFill>
        <p:spPr>
          <a:xfrm>
            <a:off x="3398837" y="2549373"/>
            <a:ext cx="1222375" cy="1867052"/>
          </a:xfrm>
          <a:prstGeom prst="rect">
            <a:avLst/>
          </a:prstGeom>
        </p:spPr>
      </p:pic>
      <p:sp>
        <p:nvSpPr>
          <p:cNvPr id="4" name="Rectangle 3">
            <a:extLst>
              <a:ext uri="{FF2B5EF4-FFF2-40B4-BE49-F238E27FC236}">
                <a16:creationId xmlns:a16="http://schemas.microsoft.com/office/drawing/2014/main" id="{15CFF4B3-FC24-B246-8FB2-E56A177CDA5C}"/>
              </a:ext>
            </a:extLst>
          </p:cNvPr>
          <p:cNvSpPr/>
          <p:nvPr/>
        </p:nvSpPr>
        <p:spPr>
          <a:xfrm>
            <a:off x="5084796" y="2549373"/>
            <a:ext cx="3838224" cy="1877437"/>
          </a:xfrm>
          <a:prstGeom prst="rect">
            <a:avLst/>
          </a:prstGeom>
          <a:solidFill>
            <a:schemeClr val="accent2">
              <a:lumMod val="40000"/>
              <a:lumOff val="60000"/>
            </a:schemeClr>
          </a:solidFill>
        </p:spPr>
        <p:txBody>
          <a:bodyPr wrap="square">
            <a:spAutoFit/>
          </a:bodyPr>
          <a:lstStyle/>
          <a:p>
            <a:r>
              <a:rPr lang="en-US" sz="1400" dirty="0"/>
              <a:t>The book takes the form of a global travelogue ranging from </a:t>
            </a:r>
            <a:r>
              <a:rPr lang="en-US" sz="1400" u="sng" dirty="0"/>
              <a:t>Atlantic Bluefish Tuna</a:t>
            </a:r>
            <a:r>
              <a:rPr lang="en-US" sz="1400" dirty="0"/>
              <a:t> fishermen in </a:t>
            </a:r>
            <a:r>
              <a:rPr lang="en-US" sz="1400" u="sng" dirty="0"/>
              <a:t>Gloucester</a:t>
            </a:r>
            <a:r>
              <a:rPr lang="en-US" sz="1400" dirty="0"/>
              <a:t>, </a:t>
            </a:r>
            <a:r>
              <a:rPr lang="en-US" sz="1400" u="sng" dirty="0"/>
              <a:t>Massachusetts</a:t>
            </a:r>
            <a:r>
              <a:rPr lang="en-US" sz="1400" dirty="0"/>
              <a:t>, to </a:t>
            </a:r>
            <a:r>
              <a:rPr lang="en-US" sz="1400" u="sng" dirty="0"/>
              <a:t>Japan</a:t>
            </a:r>
            <a:r>
              <a:rPr lang="en-US" sz="1400" dirty="0"/>
              <a:t>’s </a:t>
            </a:r>
            <a:r>
              <a:rPr lang="en-US" sz="1400" u="sng" dirty="0" err="1"/>
              <a:t>Tsukiji</a:t>
            </a:r>
            <a:r>
              <a:rPr lang="en-US" sz="1400" dirty="0"/>
              <a:t> fish market in Tokyo, to tuna pirates in the </a:t>
            </a:r>
            <a:r>
              <a:rPr lang="en-US" sz="1400" u="sng" dirty="0"/>
              <a:t>Mediterranean</a:t>
            </a:r>
            <a:r>
              <a:rPr lang="en-US" sz="1400" dirty="0"/>
              <a:t>, to an </a:t>
            </a:r>
            <a:r>
              <a:rPr lang="en-US" sz="1400" u="sng" dirty="0"/>
              <a:t>Austin</a:t>
            </a:r>
            <a:r>
              <a:rPr lang="en-US" sz="1400" u="sng" dirty="0">
                <a:hlinkClick r:id="rId4"/>
              </a:rPr>
              <a:t>, </a:t>
            </a:r>
            <a:r>
              <a:rPr lang="en-US" sz="1400" u="sng" dirty="0"/>
              <a:t>Texas</a:t>
            </a:r>
            <a:r>
              <a:rPr lang="en-US" sz="1400" dirty="0"/>
              <a:t> sushi bar, to the global restaurant empire of </a:t>
            </a:r>
            <a:r>
              <a:rPr lang="en-US" sz="1400" u="sng" dirty="0" err="1"/>
              <a:t>Nobu</a:t>
            </a:r>
            <a:r>
              <a:rPr lang="en-US" sz="1400" u="sng" dirty="0">
                <a:hlinkClick r:id="rId5"/>
              </a:rPr>
              <a:t> </a:t>
            </a:r>
            <a:r>
              <a:rPr lang="en-US" sz="1400" u="sng" dirty="0" err="1"/>
              <a:t>Matsuhisa</a:t>
            </a:r>
            <a:r>
              <a:rPr lang="en-US" sz="1400" dirty="0"/>
              <a:t> and the tuna ranchers of Port Lincoln, South Australia </a:t>
            </a:r>
            <a:r>
              <a:rPr lang="en-US" dirty="0"/>
              <a:t> </a:t>
            </a:r>
          </a:p>
        </p:txBody>
      </p:sp>
      <p:sp>
        <p:nvSpPr>
          <p:cNvPr id="7" name="Rectangle 6">
            <a:extLst>
              <a:ext uri="{FF2B5EF4-FFF2-40B4-BE49-F238E27FC236}">
                <a16:creationId xmlns:a16="http://schemas.microsoft.com/office/drawing/2014/main" id="{1FC02F7D-E2F2-BA4D-8A33-543CA2E0515D}"/>
              </a:ext>
            </a:extLst>
          </p:cNvPr>
          <p:cNvSpPr/>
          <p:nvPr/>
        </p:nvSpPr>
        <p:spPr>
          <a:xfrm>
            <a:off x="2957353" y="4601276"/>
            <a:ext cx="5657699" cy="369332"/>
          </a:xfrm>
          <a:prstGeom prst="rect">
            <a:avLst/>
          </a:prstGeom>
        </p:spPr>
        <p:txBody>
          <a:bodyPr wrap="square">
            <a:spAutoFit/>
          </a:bodyPr>
          <a:lstStyle/>
          <a:p>
            <a:r>
              <a:rPr lang="en-US" dirty="0"/>
              <a:t>https://en.wikipedia.org/wiki/The_Sushi_Economy</a:t>
            </a:r>
          </a:p>
        </p:txBody>
      </p:sp>
    </p:spTree>
    <p:extLst>
      <p:ext uri="{BB962C8B-B14F-4D97-AF65-F5344CB8AC3E}">
        <p14:creationId xmlns:p14="http://schemas.microsoft.com/office/powerpoint/2010/main" val="279186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8B6F6E-6596-5C43-93D9-F789B6D602CB}"/>
              </a:ext>
            </a:extLst>
          </p:cNvPr>
          <p:cNvSpPr>
            <a:spLocks noGrp="1"/>
          </p:cNvSpPr>
          <p:nvPr>
            <p:ph type="body" sz="quarter" idx="13"/>
          </p:nvPr>
        </p:nvSpPr>
        <p:spPr/>
        <p:txBody>
          <a:bodyPr/>
          <a:lstStyle/>
          <a:p>
            <a:r>
              <a:rPr lang="en-US" dirty="0"/>
              <a:t> </a:t>
            </a:r>
          </a:p>
        </p:txBody>
      </p:sp>
      <p:sp>
        <p:nvSpPr>
          <p:cNvPr id="3" name="Text Placeholder 2">
            <a:extLst>
              <a:ext uri="{FF2B5EF4-FFF2-40B4-BE49-F238E27FC236}">
                <a16:creationId xmlns:a16="http://schemas.microsoft.com/office/drawing/2014/main" id="{ECC4B830-4B1C-6A44-8D27-FFDFC77E5B02}"/>
              </a:ext>
            </a:extLst>
          </p:cNvPr>
          <p:cNvSpPr>
            <a:spLocks noGrp="1"/>
          </p:cNvSpPr>
          <p:nvPr>
            <p:ph type="body" sz="quarter" idx="22"/>
          </p:nvPr>
        </p:nvSpPr>
        <p:spPr/>
        <p:txBody>
          <a:bodyPr/>
          <a:lstStyle/>
          <a:p>
            <a:r>
              <a:rPr lang="en-US" dirty="0"/>
              <a:t> </a:t>
            </a:r>
          </a:p>
        </p:txBody>
      </p:sp>
      <p:pic>
        <p:nvPicPr>
          <p:cNvPr id="7" name="Picture 6">
            <a:extLst>
              <a:ext uri="{FF2B5EF4-FFF2-40B4-BE49-F238E27FC236}">
                <a16:creationId xmlns:a16="http://schemas.microsoft.com/office/drawing/2014/main" id="{8AFEFD72-B2C5-F84E-91BF-EFCFE0FB1FA1}"/>
              </a:ext>
            </a:extLst>
          </p:cNvPr>
          <p:cNvPicPr>
            <a:picLocks noChangeAspect="1"/>
          </p:cNvPicPr>
          <p:nvPr/>
        </p:nvPicPr>
        <p:blipFill>
          <a:blip r:embed="rId2"/>
          <a:stretch>
            <a:fillRect/>
          </a:stretch>
        </p:blipFill>
        <p:spPr>
          <a:xfrm>
            <a:off x="125730" y="495762"/>
            <a:ext cx="6540500" cy="2451100"/>
          </a:xfrm>
          <a:prstGeom prst="rect">
            <a:avLst/>
          </a:prstGeom>
        </p:spPr>
      </p:pic>
      <p:pic>
        <p:nvPicPr>
          <p:cNvPr id="5" name="Picture 4">
            <a:extLst>
              <a:ext uri="{FF2B5EF4-FFF2-40B4-BE49-F238E27FC236}">
                <a16:creationId xmlns:a16="http://schemas.microsoft.com/office/drawing/2014/main" id="{C7E510DA-6CF9-4245-B4FC-3282B60DFB1C}"/>
              </a:ext>
            </a:extLst>
          </p:cNvPr>
          <p:cNvPicPr>
            <a:picLocks noChangeAspect="1"/>
          </p:cNvPicPr>
          <p:nvPr/>
        </p:nvPicPr>
        <p:blipFill>
          <a:blip r:embed="rId3"/>
          <a:stretch>
            <a:fillRect/>
          </a:stretch>
        </p:blipFill>
        <p:spPr>
          <a:xfrm>
            <a:off x="2938867" y="3204155"/>
            <a:ext cx="1845452" cy="1583131"/>
          </a:xfrm>
          <a:prstGeom prst="rect">
            <a:avLst/>
          </a:prstGeom>
        </p:spPr>
      </p:pic>
    </p:spTree>
    <p:extLst>
      <p:ext uri="{BB962C8B-B14F-4D97-AF65-F5344CB8AC3E}">
        <p14:creationId xmlns:p14="http://schemas.microsoft.com/office/powerpoint/2010/main" val="2339944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9A0142-45AE-9049-8143-6FFD6488C0EA}"/>
              </a:ext>
            </a:extLst>
          </p:cNvPr>
          <p:cNvSpPr>
            <a:spLocks noGrp="1"/>
          </p:cNvSpPr>
          <p:nvPr>
            <p:ph type="body" sz="quarter" idx="13"/>
          </p:nvPr>
        </p:nvSpPr>
        <p:spPr/>
        <p:txBody>
          <a:bodyPr/>
          <a:lstStyle/>
          <a:p>
            <a:r>
              <a:rPr lang="en-US" b="1" dirty="0"/>
              <a:t>Blockchain and Supply Chain</a:t>
            </a:r>
          </a:p>
        </p:txBody>
      </p:sp>
      <p:sp>
        <p:nvSpPr>
          <p:cNvPr id="3" name="Text Placeholder 2">
            <a:extLst>
              <a:ext uri="{FF2B5EF4-FFF2-40B4-BE49-F238E27FC236}">
                <a16:creationId xmlns:a16="http://schemas.microsoft.com/office/drawing/2014/main" id="{7C5FA2E4-1C50-244F-817A-345AD087D8B0}"/>
              </a:ext>
            </a:extLst>
          </p:cNvPr>
          <p:cNvSpPr>
            <a:spLocks noGrp="1"/>
          </p:cNvSpPr>
          <p:nvPr>
            <p:ph type="body" sz="quarter" idx="22"/>
          </p:nvPr>
        </p:nvSpPr>
        <p:spPr>
          <a:xfrm>
            <a:off x="154305" y="746007"/>
            <a:ext cx="8897424" cy="2966219"/>
          </a:xfrm>
        </p:spPr>
        <p:txBody>
          <a:bodyPr/>
          <a:lstStyle/>
          <a:p>
            <a:r>
              <a:rPr lang="en-US" sz="2000" dirty="0"/>
              <a:t>Using a consortium based model, </a:t>
            </a:r>
            <a:r>
              <a:rPr lang="en-US" sz="2000" b="1" dirty="0"/>
              <a:t>DLT provides the ability to follow a product from inception to end point delivery </a:t>
            </a:r>
            <a:r>
              <a:rPr lang="en-US" sz="2000" dirty="0"/>
              <a:t>while maintaining an appropriate degree of control and information availability to the consortium members. </a:t>
            </a:r>
          </a:p>
          <a:p>
            <a:endParaRPr lang="en-US" sz="2000" dirty="0"/>
          </a:p>
          <a:p>
            <a:r>
              <a:rPr lang="en-US" sz="2000" dirty="0"/>
              <a:t>The three main components (</a:t>
            </a:r>
            <a:r>
              <a:rPr lang="en-US" sz="2000" b="1" dirty="0"/>
              <a:t>end-end traceability, physical characteristics and regulatory concerns</a:t>
            </a:r>
            <a:r>
              <a:rPr lang="en-US" sz="2000" dirty="0"/>
              <a:t>) can be properly accounted for through ensuring the permissions and access required of each entity (e.g., </a:t>
            </a:r>
            <a:r>
              <a:rPr lang="en-US" sz="2000" b="1" dirty="0"/>
              <a:t>regulator, customer, partner, producer </a:t>
            </a:r>
            <a:r>
              <a:rPr lang="en-US" sz="2000" dirty="0"/>
              <a:t>etc.) </a:t>
            </a:r>
          </a:p>
          <a:p>
            <a:endParaRPr lang="en-US" dirty="0"/>
          </a:p>
        </p:txBody>
      </p:sp>
      <p:sp>
        <p:nvSpPr>
          <p:cNvPr id="4" name="Rectangle 3">
            <a:extLst>
              <a:ext uri="{FF2B5EF4-FFF2-40B4-BE49-F238E27FC236}">
                <a16:creationId xmlns:a16="http://schemas.microsoft.com/office/drawing/2014/main" id="{954C2FE1-C7DE-6F4F-8CA5-F77F672DD414}"/>
              </a:ext>
            </a:extLst>
          </p:cNvPr>
          <p:cNvSpPr/>
          <p:nvPr/>
        </p:nvSpPr>
        <p:spPr>
          <a:xfrm>
            <a:off x="361949" y="3777845"/>
            <a:ext cx="8048625" cy="646331"/>
          </a:xfrm>
          <a:prstGeom prst="rect">
            <a:avLst/>
          </a:prstGeom>
        </p:spPr>
        <p:txBody>
          <a:bodyPr wrap="square">
            <a:spAutoFit/>
          </a:bodyPr>
          <a:lstStyle/>
          <a:p>
            <a:r>
              <a:rPr lang="en-US" dirty="0"/>
              <a:t>https://</a:t>
            </a:r>
            <a:r>
              <a:rPr lang="en-US" dirty="0" err="1"/>
              <a:t>wiki.hyperledger.org</a:t>
            </a:r>
            <a:r>
              <a:rPr lang="en-US" dirty="0"/>
              <a:t>/_media/groups/requirements/hyperledger_-_supply_chain_traceability-_anti_counterfeiting.pdf</a:t>
            </a:r>
          </a:p>
        </p:txBody>
      </p:sp>
    </p:spTree>
    <p:extLst>
      <p:ext uri="{BB962C8B-B14F-4D97-AF65-F5344CB8AC3E}">
        <p14:creationId xmlns:p14="http://schemas.microsoft.com/office/powerpoint/2010/main" val="3626300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1B4EEE-CC12-714E-9D69-3EAF4FE5CF3E}"/>
              </a:ext>
            </a:extLst>
          </p:cNvPr>
          <p:cNvSpPr>
            <a:spLocks noGrp="1"/>
          </p:cNvSpPr>
          <p:nvPr>
            <p:ph type="body" sz="quarter" idx="13"/>
          </p:nvPr>
        </p:nvSpPr>
        <p:spPr/>
        <p:txBody>
          <a:bodyPr/>
          <a:lstStyle/>
          <a:p>
            <a:r>
              <a:rPr lang="en-US" b="1" dirty="0"/>
              <a:t>Blockchain, IoT and Smart Contracts in Supply Chain</a:t>
            </a:r>
          </a:p>
        </p:txBody>
      </p:sp>
      <p:sp>
        <p:nvSpPr>
          <p:cNvPr id="3" name="Text Placeholder 2">
            <a:extLst>
              <a:ext uri="{FF2B5EF4-FFF2-40B4-BE49-F238E27FC236}">
                <a16:creationId xmlns:a16="http://schemas.microsoft.com/office/drawing/2014/main" id="{E66211A5-76A1-4541-91D9-5A17EF0575AE}"/>
              </a:ext>
            </a:extLst>
          </p:cNvPr>
          <p:cNvSpPr>
            <a:spLocks noGrp="1"/>
          </p:cNvSpPr>
          <p:nvPr>
            <p:ph type="body" sz="quarter" idx="22"/>
          </p:nvPr>
        </p:nvSpPr>
        <p:spPr/>
        <p:txBody>
          <a:bodyPr/>
          <a:lstStyle/>
          <a:p>
            <a:r>
              <a:rPr lang="en-US" dirty="0"/>
              <a:t> </a:t>
            </a:r>
          </a:p>
        </p:txBody>
      </p:sp>
      <p:pic>
        <p:nvPicPr>
          <p:cNvPr id="5" name="Picture 4">
            <a:extLst>
              <a:ext uri="{FF2B5EF4-FFF2-40B4-BE49-F238E27FC236}">
                <a16:creationId xmlns:a16="http://schemas.microsoft.com/office/drawing/2014/main" id="{6C3512DE-E017-FF42-BFBF-07A62433231A}"/>
              </a:ext>
            </a:extLst>
          </p:cNvPr>
          <p:cNvPicPr>
            <a:picLocks noChangeAspect="1"/>
          </p:cNvPicPr>
          <p:nvPr/>
        </p:nvPicPr>
        <p:blipFill>
          <a:blip r:embed="rId2"/>
          <a:stretch>
            <a:fillRect/>
          </a:stretch>
        </p:blipFill>
        <p:spPr>
          <a:xfrm>
            <a:off x="516105" y="1416205"/>
            <a:ext cx="6987840" cy="2819896"/>
          </a:xfrm>
          <a:prstGeom prst="rect">
            <a:avLst/>
          </a:prstGeom>
        </p:spPr>
      </p:pic>
    </p:spTree>
    <p:extLst>
      <p:ext uri="{BB962C8B-B14F-4D97-AF65-F5344CB8AC3E}">
        <p14:creationId xmlns:p14="http://schemas.microsoft.com/office/powerpoint/2010/main" val="183490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91F2F-B217-C249-932F-A86198023126}"/>
              </a:ext>
            </a:extLst>
          </p:cNvPr>
          <p:cNvSpPr>
            <a:spLocks noGrp="1"/>
          </p:cNvSpPr>
          <p:nvPr>
            <p:ph type="body" sz="quarter" idx="13"/>
          </p:nvPr>
        </p:nvSpPr>
        <p:spPr/>
        <p:txBody>
          <a:bodyPr/>
          <a:lstStyle/>
          <a:p>
            <a:r>
              <a:rPr lang="sv-SE" b="1" dirty="0"/>
              <a:t>On-</a:t>
            </a:r>
            <a:r>
              <a:rPr lang="sv-SE" b="1" dirty="0" err="1"/>
              <a:t>chain</a:t>
            </a:r>
            <a:r>
              <a:rPr lang="sv-SE" b="1" dirty="0"/>
              <a:t>/Off-</a:t>
            </a:r>
            <a:r>
              <a:rPr lang="sv-SE" b="1" dirty="0" err="1"/>
              <a:t>chain</a:t>
            </a:r>
            <a:r>
              <a:rPr lang="sv-SE" b="1" dirty="0"/>
              <a:t>/Oracles</a:t>
            </a:r>
          </a:p>
        </p:txBody>
      </p:sp>
      <p:sp>
        <p:nvSpPr>
          <p:cNvPr id="3" name="Text Placeholder 2">
            <a:extLst>
              <a:ext uri="{FF2B5EF4-FFF2-40B4-BE49-F238E27FC236}">
                <a16:creationId xmlns:a16="http://schemas.microsoft.com/office/drawing/2014/main" id="{0ADB97B6-67FE-9E4C-B5D9-12D1EA0EB681}"/>
              </a:ext>
            </a:extLst>
          </p:cNvPr>
          <p:cNvSpPr>
            <a:spLocks noGrp="1"/>
          </p:cNvSpPr>
          <p:nvPr>
            <p:ph type="body" sz="quarter" idx="22"/>
          </p:nvPr>
        </p:nvSpPr>
        <p:spPr>
          <a:xfrm>
            <a:off x="120846" y="775028"/>
            <a:ext cx="8897424" cy="2966219"/>
          </a:xfrm>
        </p:spPr>
        <p:txBody>
          <a:bodyPr/>
          <a:lstStyle/>
          <a:p>
            <a:pPr marL="0" indent="0">
              <a:buNone/>
            </a:pPr>
            <a:r>
              <a:rPr lang="sv-SE" sz="1400" dirty="0" err="1"/>
              <a:t>Accessing</a:t>
            </a:r>
            <a:r>
              <a:rPr lang="sv-SE" sz="1400" dirty="0"/>
              <a:t> </a:t>
            </a:r>
            <a:r>
              <a:rPr lang="sv-SE" sz="1400" dirty="0" err="1"/>
              <a:t>existing</a:t>
            </a:r>
            <a:r>
              <a:rPr lang="sv-SE" sz="1400" dirty="0"/>
              <a:t> data off-</a:t>
            </a:r>
            <a:r>
              <a:rPr lang="sv-SE" sz="1400" dirty="0" err="1"/>
              <a:t>chain</a:t>
            </a:r>
            <a:endParaRPr lang="sv-SE" sz="1400" dirty="0"/>
          </a:p>
          <a:p>
            <a:pPr marL="0" indent="0">
              <a:buNone/>
            </a:pPr>
            <a:r>
              <a:rPr lang="sv-SE" sz="1400" dirty="0"/>
              <a:t>https://</a:t>
            </a:r>
            <a:r>
              <a:rPr lang="sv-SE" sz="1400" dirty="0" err="1"/>
              <a:t>developer.ibm.com</a:t>
            </a:r>
            <a:r>
              <a:rPr lang="sv-SE" sz="1400" dirty="0"/>
              <a:t>/</a:t>
            </a:r>
            <a:r>
              <a:rPr lang="sv-SE" sz="1400" dirty="0" err="1"/>
              <a:t>tutorials</a:t>
            </a:r>
            <a:r>
              <a:rPr lang="sv-SE" sz="1400" dirty="0"/>
              <a:t>/cl-</a:t>
            </a:r>
            <a:r>
              <a:rPr lang="sv-SE" sz="1400" dirty="0" err="1"/>
              <a:t>extend</a:t>
            </a:r>
            <a:r>
              <a:rPr lang="sv-SE" sz="1400" dirty="0"/>
              <a:t>-</a:t>
            </a:r>
            <a:r>
              <a:rPr lang="sv-SE" sz="1400" dirty="0" err="1"/>
              <a:t>blockchain</a:t>
            </a:r>
            <a:r>
              <a:rPr lang="sv-SE" sz="1400" dirty="0"/>
              <a:t>-smart-</a:t>
            </a:r>
            <a:r>
              <a:rPr lang="sv-SE" sz="1400" dirty="0" err="1"/>
              <a:t>contracts</a:t>
            </a:r>
            <a:r>
              <a:rPr lang="sv-SE" sz="1400" dirty="0"/>
              <a:t>-</a:t>
            </a:r>
            <a:r>
              <a:rPr lang="sv-SE" sz="1400" dirty="0" err="1"/>
              <a:t>trusted-oracle</a:t>
            </a:r>
            <a:r>
              <a:rPr lang="sv-SE" dirty="0"/>
              <a:t>/</a:t>
            </a:r>
          </a:p>
        </p:txBody>
      </p:sp>
      <p:pic>
        <p:nvPicPr>
          <p:cNvPr id="4" name="Picture 3">
            <a:extLst>
              <a:ext uri="{FF2B5EF4-FFF2-40B4-BE49-F238E27FC236}">
                <a16:creationId xmlns:a16="http://schemas.microsoft.com/office/drawing/2014/main" id="{CB0EF14D-A450-6F4C-A9C3-1CEA34DBA356}"/>
              </a:ext>
            </a:extLst>
          </p:cNvPr>
          <p:cNvPicPr>
            <a:picLocks noChangeAspect="1"/>
          </p:cNvPicPr>
          <p:nvPr/>
        </p:nvPicPr>
        <p:blipFill>
          <a:blip r:embed="rId2"/>
          <a:stretch>
            <a:fillRect/>
          </a:stretch>
        </p:blipFill>
        <p:spPr>
          <a:xfrm>
            <a:off x="3333966" y="1421107"/>
            <a:ext cx="5465850" cy="3603875"/>
          </a:xfrm>
          <a:prstGeom prst="rect">
            <a:avLst/>
          </a:prstGeom>
        </p:spPr>
      </p:pic>
      <p:sp>
        <p:nvSpPr>
          <p:cNvPr id="5" name="Rectangle 4">
            <a:extLst>
              <a:ext uri="{FF2B5EF4-FFF2-40B4-BE49-F238E27FC236}">
                <a16:creationId xmlns:a16="http://schemas.microsoft.com/office/drawing/2014/main" id="{73353C88-F899-8A4B-ACF6-16C21F67ADF3}"/>
              </a:ext>
            </a:extLst>
          </p:cNvPr>
          <p:cNvSpPr/>
          <p:nvPr/>
        </p:nvSpPr>
        <p:spPr>
          <a:xfrm>
            <a:off x="120846" y="4156493"/>
            <a:ext cx="4572000" cy="461665"/>
          </a:xfrm>
          <a:prstGeom prst="rect">
            <a:avLst/>
          </a:prstGeom>
        </p:spPr>
        <p:txBody>
          <a:bodyPr>
            <a:spAutoFit/>
          </a:bodyPr>
          <a:lstStyle/>
          <a:p>
            <a:r>
              <a:rPr lang="sv-SE" sz="1200" b="1" dirty="0"/>
              <a:t>https://</a:t>
            </a:r>
            <a:r>
              <a:rPr lang="sv-SE" sz="1200" b="1" dirty="0" err="1"/>
              <a:t>developer.ibm.com</a:t>
            </a:r>
            <a:r>
              <a:rPr lang="sv-SE" sz="1200" b="1" dirty="0"/>
              <a:t>/</a:t>
            </a:r>
            <a:r>
              <a:rPr lang="sv-SE" sz="1200" b="1" dirty="0" err="1"/>
              <a:t>tutorials</a:t>
            </a:r>
            <a:r>
              <a:rPr lang="sv-SE" sz="1200" b="1" dirty="0"/>
              <a:t>/cl-</a:t>
            </a:r>
            <a:r>
              <a:rPr lang="sv-SE" sz="1200" b="1" dirty="0" err="1"/>
              <a:t>extend</a:t>
            </a:r>
            <a:r>
              <a:rPr lang="sv-SE" sz="1200" b="1" dirty="0"/>
              <a:t>-</a:t>
            </a:r>
            <a:r>
              <a:rPr lang="sv-SE" sz="1200" b="1" dirty="0" err="1"/>
              <a:t>blockchain</a:t>
            </a:r>
            <a:r>
              <a:rPr lang="sv-SE" sz="1200" b="1" dirty="0"/>
              <a:t>-smart-</a:t>
            </a:r>
            <a:r>
              <a:rPr lang="sv-SE" sz="1200" b="1" dirty="0" err="1"/>
              <a:t>contracts</a:t>
            </a:r>
            <a:r>
              <a:rPr lang="sv-SE" sz="1200" b="1" dirty="0"/>
              <a:t>-</a:t>
            </a:r>
            <a:r>
              <a:rPr lang="sv-SE" sz="1200" b="1" dirty="0" err="1"/>
              <a:t>trusted-oracle</a:t>
            </a:r>
            <a:r>
              <a:rPr lang="sv-SE" sz="1200" b="1" dirty="0"/>
              <a:t>/</a:t>
            </a:r>
          </a:p>
        </p:txBody>
      </p:sp>
      <p:sp>
        <p:nvSpPr>
          <p:cNvPr id="6" name="Rectangle 5">
            <a:extLst>
              <a:ext uri="{FF2B5EF4-FFF2-40B4-BE49-F238E27FC236}">
                <a16:creationId xmlns:a16="http://schemas.microsoft.com/office/drawing/2014/main" id="{CBFE567A-B231-4B4C-9347-3875217A0765}"/>
              </a:ext>
            </a:extLst>
          </p:cNvPr>
          <p:cNvSpPr/>
          <p:nvPr/>
        </p:nvSpPr>
        <p:spPr>
          <a:xfrm>
            <a:off x="344184" y="1767872"/>
            <a:ext cx="2274124" cy="1477328"/>
          </a:xfrm>
          <a:prstGeom prst="rect">
            <a:avLst/>
          </a:prstGeom>
        </p:spPr>
        <p:txBody>
          <a:bodyPr wrap="square">
            <a:spAutoFit/>
          </a:bodyPr>
          <a:lstStyle/>
          <a:p>
            <a:r>
              <a:rPr lang="en-US" b="1" dirty="0">
                <a:solidFill>
                  <a:schemeClr val="accent1"/>
                </a:solidFill>
              </a:rPr>
              <a:t>Oracles</a:t>
            </a:r>
          </a:p>
          <a:p>
            <a:pPr marL="285750" indent="-285750">
              <a:buFont typeface="Arial" panose="020B0604020202020204" pitchFamily="34" charset="0"/>
              <a:buChar char="•"/>
            </a:pPr>
            <a:r>
              <a:rPr lang="en-US" dirty="0"/>
              <a:t>Augur</a:t>
            </a:r>
          </a:p>
          <a:p>
            <a:pPr marL="285750" indent="-285750">
              <a:buFont typeface="Arial" panose="020B0604020202020204" pitchFamily="34" charset="0"/>
              <a:buChar char="•"/>
            </a:pPr>
            <a:r>
              <a:rPr lang="en-US" dirty="0"/>
              <a:t>Prediction Market</a:t>
            </a:r>
          </a:p>
          <a:p>
            <a:pPr marL="285750" indent="-285750">
              <a:buFont typeface="Arial" panose="020B0604020202020204" pitchFamily="34" charset="0"/>
              <a:buChar char="•"/>
            </a:pPr>
            <a:r>
              <a:rPr lang="en-US" dirty="0"/>
              <a:t>Game Theory</a:t>
            </a:r>
          </a:p>
          <a:p>
            <a:pPr marL="285750" indent="-285750">
              <a:buFont typeface="Arial" panose="020B0604020202020204" pitchFamily="34" charset="0"/>
              <a:buChar char="•"/>
            </a:pPr>
            <a:r>
              <a:rPr lang="en-US" dirty="0"/>
              <a:t>Human Oracles</a:t>
            </a:r>
          </a:p>
        </p:txBody>
      </p:sp>
    </p:spTree>
    <p:extLst>
      <p:ext uri="{BB962C8B-B14F-4D97-AF65-F5344CB8AC3E}">
        <p14:creationId xmlns:p14="http://schemas.microsoft.com/office/powerpoint/2010/main" val="4027833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dirty="0">
                <a:solidFill>
                  <a:schemeClr val="tx2"/>
                </a:solidFill>
              </a:rPr>
              <a:t>Off chain, the problem with the Systems of Record </a:t>
            </a:r>
          </a:p>
        </p:txBody>
      </p:sp>
      <p:sp>
        <p:nvSpPr>
          <p:cNvPr id="3" name="Text Placeholder 2"/>
          <p:cNvSpPr>
            <a:spLocks noGrp="1"/>
          </p:cNvSpPr>
          <p:nvPr>
            <p:ph type="body" sz="quarter" idx="22"/>
          </p:nvPr>
        </p:nvSpPr>
        <p:spPr/>
        <p:txBody>
          <a:bodyPr>
            <a:normAutofit fontScale="85000" lnSpcReduction="20000"/>
          </a:bodyPr>
          <a:lstStyle/>
          <a:p>
            <a:r>
              <a:rPr lang="en-US" sz="3000" dirty="0"/>
              <a:t>All data can not be stored on the Blockchain</a:t>
            </a:r>
          </a:p>
          <a:p>
            <a:pPr lvl="1"/>
            <a:r>
              <a:rPr lang="en-US" sz="3000" dirty="0"/>
              <a:t>Example X-ray images</a:t>
            </a:r>
          </a:p>
          <a:p>
            <a:pPr lvl="1"/>
            <a:r>
              <a:rPr lang="en-US" sz="3000" dirty="0"/>
              <a:t>Diamonds</a:t>
            </a:r>
          </a:p>
          <a:p>
            <a:pPr lvl="1"/>
            <a:r>
              <a:rPr lang="en-US" sz="3000" dirty="0"/>
              <a:t>Art works</a:t>
            </a:r>
          </a:p>
          <a:p>
            <a:pPr lvl="1"/>
            <a:r>
              <a:rPr lang="en-US" sz="3000" dirty="0"/>
              <a:t>Automobiles</a:t>
            </a:r>
          </a:p>
          <a:p>
            <a:pPr lvl="1"/>
            <a:r>
              <a:rPr lang="en-US" sz="3000" dirty="0"/>
              <a:t>Aircraft parts</a:t>
            </a:r>
          </a:p>
          <a:p>
            <a:pPr lvl="1"/>
            <a:r>
              <a:rPr lang="en-US" sz="3000" dirty="0"/>
              <a:t>Food</a:t>
            </a:r>
          </a:p>
          <a:p>
            <a:pPr lvl="1"/>
            <a:endParaRPr lang="en-US" sz="3000" dirty="0"/>
          </a:p>
        </p:txBody>
      </p:sp>
    </p:spTree>
    <p:extLst>
      <p:ext uri="{BB962C8B-B14F-4D97-AF65-F5344CB8AC3E}">
        <p14:creationId xmlns:p14="http://schemas.microsoft.com/office/powerpoint/2010/main" val="978014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5730" y="113786"/>
            <a:ext cx="7768590" cy="1011698"/>
          </a:xfrm>
        </p:spPr>
        <p:txBody>
          <a:bodyPr/>
          <a:lstStyle/>
          <a:p>
            <a:endParaRPr lang="en-US"/>
          </a:p>
        </p:txBody>
      </p:sp>
      <p:sp>
        <p:nvSpPr>
          <p:cNvPr id="3" name="Text Placeholder 2"/>
          <p:cNvSpPr>
            <a:spLocks noGrp="1"/>
          </p:cNvSpPr>
          <p:nvPr>
            <p:ph type="body" sz="quarter" idx="2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
            <a:ext cx="9144000" cy="4943475"/>
          </a:xfrm>
          <a:prstGeom prst="rect">
            <a:avLst/>
          </a:prstGeom>
        </p:spPr>
      </p:pic>
      <p:sp>
        <p:nvSpPr>
          <p:cNvPr id="5" name="TextBox 4"/>
          <p:cNvSpPr txBox="1"/>
          <p:nvPr/>
        </p:nvSpPr>
        <p:spPr>
          <a:xfrm>
            <a:off x="125730" y="273386"/>
            <a:ext cx="7956024" cy="507831"/>
          </a:xfrm>
          <a:prstGeom prst="rect">
            <a:avLst/>
          </a:prstGeom>
          <a:solidFill>
            <a:schemeClr val="bg1"/>
          </a:solidFill>
        </p:spPr>
        <p:txBody>
          <a:bodyPr wrap="none" rtlCol="0">
            <a:spAutoFit/>
          </a:bodyPr>
          <a:lstStyle/>
          <a:p>
            <a:r>
              <a:rPr lang="en-US" sz="2700" b="1" dirty="0">
                <a:solidFill>
                  <a:schemeClr val="tx2"/>
                </a:solidFill>
              </a:rPr>
              <a:t>Integrating with existing systems - possibilities</a:t>
            </a:r>
          </a:p>
        </p:txBody>
      </p:sp>
    </p:spTree>
    <p:extLst>
      <p:ext uri="{BB962C8B-B14F-4D97-AF65-F5344CB8AC3E}">
        <p14:creationId xmlns:p14="http://schemas.microsoft.com/office/powerpoint/2010/main" val="1432001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703B-FE3C-4D4E-9B18-931F5B945136}"/>
              </a:ext>
            </a:extLst>
          </p:cNvPr>
          <p:cNvSpPr>
            <a:spLocks noGrp="1"/>
          </p:cNvSpPr>
          <p:nvPr>
            <p:ph type="title"/>
          </p:nvPr>
        </p:nvSpPr>
        <p:spPr>
          <a:xfrm>
            <a:off x="2182762" y="1575736"/>
            <a:ext cx="6256248" cy="572699"/>
          </a:xfrm>
        </p:spPr>
        <p:txBody>
          <a:bodyPr>
            <a:noAutofit/>
          </a:bodyPr>
          <a:lstStyle/>
          <a:p>
            <a:r>
              <a:rPr lang="en-US" sz="6000" b="1" dirty="0">
                <a:solidFill>
                  <a:schemeClr val="tx2"/>
                </a:solidFill>
              </a:rPr>
              <a:t>Introduction</a:t>
            </a:r>
          </a:p>
        </p:txBody>
      </p:sp>
      <p:sp>
        <p:nvSpPr>
          <p:cNvPr id="3" name="Slide Number Placeholder 2">
            <a:extLst>
              <a:ext uri="{FF2B5EF4-FFF2-40B4-BE49-F238E27FC236}">
                <a16:creationId xmlns:a16="http://schemas.microsoft.com/office/drawing/2014/main" id="{31C6CCED-B12C-0A45-9DEA-3508039EF1E8}"/>
              </a:ext>
            </a:extLst>
          </p:cNvPr>
          <p:cNvSpPr>
            <a:spLocks noGrp="1"/>
          </p:cNvSpPr>
          <p:nvPr>
            <p:ph type="sldNum" idx="12"/>
          </p:nvPr>
        </p:nvSpPr>
        <p:spPr/>
        <p:txBody>
          <a:bodyPr/>
          <a:lstStyle/>
          <a:p>
            <a:pPr algn="l">
              <a:buClr>
                <a:srgbClr val="434343"/>
              </a:buClr>
              <a:buSzPct val="25000"/>
            </a:pPr>
            <a:fld id="{00000000-1234-1234-1234-123412341234}" type="slidenum">
              <a:rPr lang="en-US" sz="1000" smtClean="0">
                <a:solidFill>
                  <a:srgbClr val="434343"/>
                </a:solidFill>
                <a:latin typeface="Arial"/>
                <a:ea typeface="Arial"/>
                <a:cs typeface="Arial"/>
                <a:sym typeface="Arial"/>
              </a:rPr>
              <a:pPr algn="l">
                <a:buClr>
                  <a:srgbClr val="434343"/>
                </a:buClr>
                <a:buSzPct val="25000"/>
              </a:pPr>
              <a:t>2</a:t>
            </a:fld>
            <a:endParaRPr lang="en-US" sz="1000">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7F09A75D-21F9-F64A-8876-B25E57F3E399}"/>
              </a:ext>
            </a:extLst>
          </p:cNvPr>
          <p:cNvSpPr>
            <a:spLocks noGrp="1"/>
          </p:cNvSpPr>
          <p:nvPr>
            <p:ph type="body" idx="1"/>
          </p:nvPr>
        </p:nvSpPr>
        <p:spPr>
          <a:xfrm>
            <a:off x="5830529" y="3814242"/>
            <a:ext cx="3001766" cy="572699"/>
          </a:xfrm>
        </p:spPr>
        <p:txBody>
          <a:bodyPr/>
          <a:lstStyle/>
          <a:p>
            <a:endParaRPr lang="en-US" dirty="0"/>
          </a:p>
        </p:txBody>
      </p:sp>
    </p:spTree>
    <p:extLst>
      <p:ext uri="{BB962C8B-B14F-4D97-AF65-F5344CB8AC3E}">
        <p14:creationId xmlns:p14="http://schemas.microsoft.com/office/powerpoint/2010/main" val="2023257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2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152400"/>
            <a:ext cx="9105900" cy="48387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144464"/>
            <a:ext cx="9105900" cy="4838700"/>
          </a:xfrm>
          <a:prstGeom prst="rect">
            <a:avLst/>
          </a:prstGeom>
        </p:spPr>
      </p:pic>
      <p:sp>
        <p:nvSpPr>
          <p:cNvPr id="6" name="TextBox 5"/>
          <p:cNvSpPr txBox="1"/>
          <p:nvPr/>
        </p:nvSpPr>
        <p:spPr>
          <a:xfrm>
            <a:off x="125731" y="273386"/>
            <a:ext cx="5339923" cy="507831"/>
          </a:xfrm>
          <a:prstGeom prst="rect">
            <a:avLst/>
          </a:prstGeom>
          <a:solidFill>
            <a:schemeClr val="bg1"/>
          </a:solidFill>
        </p:spPr>
        <p:txBody>
          <a:bodyPr wrap="none" rtlCol="0">
            <a:spAutoFit/>
          </a:bodyPr>
          <a:lstStyle/>
          <a:p>
            <a:r>
              <a:rPr lang="en-US" sz="2700" b="1" dirty="0">
                <a:solidFill>
                  <a:schemeClr val="tx2"/>
                </a:solidFill>
              </a:rPr>
              <a:t>Non-determinism in blockchain</a:t>
            </a:r>
          </a:p>
        </p:txBody>
      </p:sp>
    </p:spTree>
    <p:extLst>
      <p:ext uri="{BB962C8B-B14F-4D97-AF65-F5344CB8AC3E}">
        <p14:creationId xmlns:p14="http://schemas.microsoft.com/office/powerpoint/2010/main" val="330363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r>
              <a:rPr lang="en-US" b="1" dirty="0">
                <a:latin typeface="Arial" charset="0"/>
                <a:ea typeface="Arial" charset="0"/>
                <a:cs typeface="Arial" charset="0"/>
              </a:rPr>
              <a:t>Business Considerations</a:t>
            </a:r>
          </a:p>
        </p:txBody>
      </p:sp>
      <p:sp>
        <p:nvSpPr>
          <p:cNvPr id="11" name="Content Placeholder 4"/>
          <p:cNvSpPr txBox="1">
            <a:spLocks/>
          </p:cNvSpPr>
          <p:nvPr/>
        </p:nvSpPr>
        <p:spPr>
          <a:xfrm>
            <a:off x="412595" y="1021731"/>
            <a:ext cx="8229600" cy="3394472"/>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latin typeface="Arial" panose="020B0604020202020204" pitchFamily="34" charset="0"/>
                <a:cs typeface="Arial" panose="020B0604020202020204" pitchFamily="34" charset="0"/>
              </a:rPr>
              <a:t>As a B2B system, blockchain adds a number of aspects that are not typical in other projects:</a:t>
            </a:r>
          </a:p>
          <a:p>
            <a:pPr lvl="1"/>
            <a:r>
              <a:rPr lang="en-US" sz="1500" dirty="0">
                <a:latin typeface="Arial" panose="020B0604020202020204" pitchFamily="34" charset="0"/>
                <a:cs typeface="Arial" panose="020B0604020202020204" pitchFamily="34" charset="0"/>
              </a:rPr>
              <a:t>Who pays for the development and operation of the network?</a:t>
            </a:r>
          </a:p>
          <a:p>
            <a:pPr lvl="1"/>
            <a:r>
              <a:rPr lang="en-US" sz="1500" dirty="0">
                <a:latin typeface="Arial" panose="020B0604020202020204" pitchFamily="34" charset="0"/>
                <a:cs typeface="Arial" panose="020B0604020202020204" pitchFamily="34" charset="0"/>
              </a:rPr>
              <a:t>Where are the blockchain peers hosted?</a:t>
            </a:r>
          </a:p>
          <a:p>
            <a:pPr lvl="1"/>
            <a:r>
              <a:rPr lang="en-US" sz="1500" dirty="0">
                <a:latin typeface="Arial" panose="020B0604020202020204" pitchFamily="34" charset="0"/>
                <a:cs typeface="Arial" panose="020B0604020202020204" pitchFamily="34" charset="0"/>
              </a:rPr>
              <a:t>When and how do new participants join the network?</a:t>
            </a:r>
          </a:p>
          <a:p>
            <a:pPr lvl="1"/>
            <a:r>
              <a:rPr lang="en-US" sz="1500" dirty="0">
                <a:latin typeface="Arial" panose="020B0604020202020204" pitchFamily="34" charset="0"/>
                <a:cs typeface="Arial" panose="020B0604020202020204" pitchFamily="34" charset="0"/>
              </a:rPr>
              <a:t>What are the rules of confidentiality in the network?</a:t>
            </a:r>
          </a:p>
          <a:p>
            <a:pPr lvl="1"/>
            <a:r>
              <a:rPr lang="en-US" sz="1500" dirty="0">
                <a:latin typeface="Arial" panose="020B0604020202020204" pitchFamily="34" charset="0"/>
                <a:cs typeface="Arial" panose="020B0604020202020204" pitchFamily="34" charset="0"/>
              </a:rPr>
              <a:t>Who is liable for bugs in (for example) shared smart contracts?</a:t>
            </a:r>
          </a:p>
          <a:p>
            <a:pPr lvl="1"/>
            <a:r>
              <a:rPr lang="en-US" sz="1500" dirty="0">
                <a:latin typeface="Arial" panose="020B0604020202020204" pitchFamily="34" charset="0"/>
                <a:cs typeface="Arial" panose="020B0604020202020204" pitchFamily="34" charset="0"/>
              </a:rPr>
              <a:t>For private networks, what are the trusted forms of identity?</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Remember that each business network participant may have different requirements (e.g. trust)</a:t>
            </a:r>
          </a:p>
          <a:p>
            <a:pPr lvl="1"/>
            <a:r>
              <a:rPr lang="en-US" sz="1500" dirty="0">
                <a:latin typeface="Arial" panose="020B0604020202020204" pitchFamily="34" charset="0"/>
                <a:cs typeface="Arial" panose="020B0604020202020204" pitchFamily="34" charset="0"/>
              </a:rPr>
              <a:t>Evaluate the incentives of potential participants to work out a viable business model</a:t>
            </a:r>
          </a:p>
          <a:p>
            <a:pPr lvl="2"/>
            <a:r>
              <a:rPr lang="en-US" sz="1500" dirty="0">
                <a:latin typeface="Arial" panose="020B0604020202020204" pitchFamily="34" charset="0"/>
                <a:cs typeface="Arial" panose="020B0604020202020204" pitchFamily="34" charset="0"/>
              </a:rPr>
              <a:t>Mutual benefit → shared cost (e.g. sharing reference information)</a:t>
            </a:r>
          </a:p>
          <a:p>
            <a:pPr lvl="2"/>
            <a:r>
              <a:rPr lang="en-US" sz="1500" dirty="0">
                <a:latin typeface="Arial" panose="020B0604020202020204" pitchFamily="34" charset="0"/>
                <a:cs typeface="Arial" panose="020B0604020202020204" pitchFamily="34" charset="0"/>
              </a:rPr>
              <a:t>Asymmetric benefit → money as leveler (e.g. pay for access to KYC)</a:t>
            </a:r>
          </a:p>
          <a:p>
            <a:endParaRPr lang="en-US" sz="1500" dirty="0">
              <a:latin typeface="Arial" panose="020B0604020202020204" pitchFamily="34" charset="0"/>
              <a:cs typeface="Arial" panose="020B0604020202020204" pitchFamily="34" charset="0"/>
            </a:endParaRPr>
          </a:p>
          <a:p>
            <a:endParaRPr lang="en-US" dirty="0">
              <a:latin typeface="Arial" charset="0"/>
              <a:ea typeface="Arial" charset="0"/>
              <a:cs typeface="Arial" charset="0"/>
            </a:endParaRPr>
          </a:p>
        </p:txBody>
      </p:sp>
    </p:spTree>
    <p:extLst>
      <p:ext uri="{BB962C8B-B14F-4D97-AF65-F5344CB8AC3E}">
        <p14:creationId xmlns:p14="http://schemas.microsoft.com/office/powerpoint/2010/main" val="3620216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b="1" dirty="0">
                <a:latin typeface="Arial" charset="0"/>
                <a:ea typeface="Arial" charset="0"/>
                <a:cs typeface="Arial" charset="0"/>
              </a:rPr>
              <a:t>Trade-offs Between Non-Functional Requirements</a:t>
            </a:r>
          </a:p>
        </p:txBody>
      </p:sp>
      <p:sp>
        <p:nvSpPr>
          <p:cNvPr id="5" name="TextBox 4"/>
          <p:cNvSpPr txBox="1"/>
          <p:nvPr/>
        </p:nvSpPr>
        <p:spPr>
          <a:xfrm>
            <a:off x="4832151" y="1449531"/>
            <a:ext cx="3289738" cy="553998"/>
          </a:xfrm>
          <a:prstGeom prst="rect">
            <a:avLst/>
          </a:prstGeom>
          <a:noFill/>
        </p:spPr>
        <p:txBody>
          <a:bodyPr wrap="square" rtlCol="0">
            <a:spAutoFit/>
          </a:bodyPr>
          <a:lstStyle/>
          <a:p>
            <a:pPr algn="ctr"/>
            <a:r>
              <a:rPr lang="en-US" sz="1500" dirty="0">
                <a:latin typeface="Arial" panose="020B0604020202020204" pitchFamily="34" charset="0"/>
                <a:cs typeface="Arial" panose="020B0604020202020204" pitchFamily="34" charset="0"/>
              </a:rPr>
              <a:t>Consider the trade-offs between performance, security and resiliency!</a:t>
            </a:r>
          </a:p>
        </p:txBody>
      </p:sp>
      <p:pic>
        <p:nvPicPr>
          <p:cNvPr id="12" name="Picture 17" descr="BalancingScale_wcubes_icon_bk"/>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42517" y="2683121"/>
            <a:ext cx="1798215" cy="152348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1130824" y="801391"/>
            <a:ext cx="4511693" cy="3929412"/>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dirty="0">
                <a:latin typeface="Arial" panose="020B0604020202020204" pitchFamily="34" charset="0"/>
                <a:cs typeface="Arial" panose="020B0604020202020204" pitchFamily="34" charset="0"/>
              </a:rPr>
              <a:t>Performance</a:t>
            </a:r>
          </a:p>
          <a:p>
            <a:pPr>
              <a:buFont typeface="Courier New" charset="0"/>
              <a:buChar char="o"/>
            </a:pPr>
            <a:r>
              <a:rPr lang="en-US" sz="1500" dirty="0">
                <a:latin typeface="Arial" panose="020B0604020202020204" pitchFamily="34" charset="0"/>
                <a:cs typeface="Arial" panose="020B0604020202020204" pitchFamily="34" charset="0"/>
              </a:rPr>
              <a:t>The amount of data being shared</a:t>
            </a:r>
          </a:p>
          <a:p>
            <a:pPr>
              <a:buFont typeface="Courier New" charset="0"/>
              <a:buChar char="o"/>
            </a:pPr>
            <a:r>
              <a:rPr lang="en-US" sz="1500" dirty="0">
                <a:latin typeface="Arial" panose="020B0604020202020204" pitchFamily="34" charset="0"/>
                <a:cs typeface="Arial" panose="020B0604020202020204" pitchFamily="34" charset="0"/>
              </a:rPr>
              <a:t>Number and location of peers</a:t>
            </a:r>
          </a:p>
          <a:p>
            <a:pPr>
              <a:buFont typeface="Courier New" charset="0"/>
              <a:buChar char="o"/>
            </a:pPr>
            <a:r>
              <a:rPr lang="en-US" sz="1500" dirty="0">
                <a:latin typeface="Arial" panose="020B0604020202020204" pitchFamily="34" charset="0"/>
                <a:cs typeface="Arial" panose="020B0604020202020204" pitchFamily="34" charset="0"/>
              </a:rPr>
              <a:t>Latency and throughput</a:t>
            </a:r>
          </a:p>
          <a:p>
            <a:pPr>
              <a:buFont typeface="Courier New" charset="0"/>
              <a:buChar char="o"/>
            </a:pPr>
            <a:r>
              <a:rPr lang="en-US" sz="1500" dirty="0">
                <a:latin typeface="Arial" panose="020B0604020202020204" pitchFamily="34" charset="0"/>
                <a:cs typeface="Arial" panose="020B0604020202020204" pitchFamily="34" charset="0"/>
              </a:rPr>
              <a:t>Batching characteristics</a:t>
            </a:r>
          </a:p>
          <a:p>
            <a:pPr lvl="1"/>
            <a:endParaRPr lang="en-US" sz="1500" dirty="0">
              <a:latin typeface="Arial" panose="020B0604020202020204" pitchFamily="34" charset="0"/>
              <a:cs typeface="Arial" panose="020B0604020202020204" pitchFamily="34" charset="0"/>
            </a:endParaRPr>
          </a:p>
          <a:p>
            <a:pPr marL="0" indent="0">
              <a:buNone/>
            </a:pPr>
            <a:r>
              <a:rPr lang="en-US" sz="1500" dirty="0">
                <a:latin typeface="Arial" panose="020B0604020202020204" pitchFamily="34" charset="0"/>
                <a:cs typeface="Arial" panose="020B0604020202020204" pitchFamily="34" charset="0"/>
              </a:rPr>
              <a:t>Security</a:t>
            </a:r>
          </a:p>
          <a:p>
            <a:pPr>
              <a:buFont typeface="Courier New" charset="0"/>
              <a:buChar char="o"/>
            </a:pPr>
            <a:r>
              <a:rPr lang="en-US" sz="1500" dirty="0">
                <a:latin typeface="Arial" panose="020B0604020202020204" pitchFamily="34" charset="0"/>
                <a:cs typeface="Arial" panose="020B0604020202020204" pitchFamily="34" charset="0"/>
              </a:rPr>
              <a:t>Type of data being shared, and with whom</a:t>
            </a:r>
          </a:p>
          <a:p>
            <a:pPr marL="342900" lvl="1" indent="-342900">
              <a:buFont typeface="Courier New" charset="0"/>
              <a:buChar char="o"/>
            </a:pPr>
            <a:r>
              <a:rPr lang="en-US" sz="1500" dirty="0">
                <a:latin typeface="Arial" panose="020B0604020202020204" pitchFamily="34" charset="0"/>
                <a:cs typeface="Arial" panose="020B0604020202020204" pitchFamily="34" charset="0"/>
              </a:rPr>
              <a:t>How is identity achieved</a:t>
            </a:r>
          </a:p>
          <a:p>
            <a:pPr marL="342900" lvl="1" indent="-342900">
              <a:buFont typeface="Courier New" charset="0"/>
              <a:buChar char="o"/>
            </a:pPr>
            <a:r>
              <a:rPr lang="en-US" sz="1500" dirty="0">
                <a:latin typeface="Arial" panose="020B0604020202020204" pitchFamily="34" charset="0"/>
                <a:cs typeface="Arial" panose="020B0604020202020204" pitchFamily="34" charset="0"/>
              </a:rPr>
              <a:t>Confidentiality of transaction queries</a:t>
            </a:r>
          </a:p>
          <a:p>
            <a:pPr marL="342900" lvl="1" indent="-342900">
              <a:buFont typeface="Courier New" charset="0"/>
              <a:buChar char="o"/>
            </a:pPr>
            <a:r>
              <a:rPr lang="en-US" sz="1500" dirty="0">
                <a:latin typeface="Arial" panose="020B0604020202020204" pitchFamily="34" charset="0"/>
                <a:cs typeface="Arial" panose="020B0604020202020204" pitchFamily="34" charset="0"/>
              </a:rPr>
              <a:t>Who verifies (endorses) transactions</a:t>
            </a:r>
          </a:p>
          <a:p>
            <a:pPr lvl="1"/>
            <a:endParaRPr lang="en-US" sz="1500" dirty="0">
              <a:latin typeface="Arial" panose="020B0604020202020204" pitchFamily="34" charset="0"/>
              <a:cs typeface="Arial" panose="020B0604020202020204" pitchFamily="34" charset="0"/>
            </a:endParaRPr>
          </a:p>
          <a:p>
            <a:pPr marL="0" indent="0">
              <a:buNone/>
            </a:pPr>
            <a:r>
              <a:rPr lang="en-US" sz="1500" dirty="0">
                <a:latin typeface="Arial" panose="020B0604020202020204" pitchFamily="34" charset="0"/>
                <a:cs typeface="Arial" panose="020B0604020202020204" pitchFamily="34" charset="0"/>
              </a:rPr>
              <a:t>Resiliency</a:t>
            </a:r>
          </a:p>
          <a:p>
            <a:pPr>
              <a:buFont typeface="Courier New" charset="0"/>
              <a:buChar char="o"/>
            </a:pPr>
            <a:r>
              <a:rPr lang="en-US" sz="1500" dirty="0">
                <a:latin typeface="Arial" panose="020B0604020202020204" pitchFamily="34" charset="0"/>
                <a:cs typeface="Arial" panose="020B0604020202020204" pitchFamily="34" charset="0"/>
              </a:rPr>
              <a:t>Resource failure</a:t>
            </a:r>
          </a:p>
          <a:p>
            <a:pPr>
              <a:buFont typeface="Courier New" charset="0"/>
              <a:buChar char="o"/>
            </a:pPr>
            <a:r>
              <a:rPr lang="en-US" sz="1500" dirty="0">
                <a:latin typeface="Arial" panose="020B0604020202020204" pitchFamily="34" charset="0"/>
                <a:cs typeface="Arial" panose="020B0604020202020204" pitchFamily="34" charset="0"/>
              </a:rPr>
              <a:t>Malicious activity</a:t>
            </a:r>
          </a:p>
          <a:p>
            <a:pPr>
              <a:buFont typeface="Courier New" charset="0"/>
              <a:buChar char="o"/>
            </a:pPr>
            <a:r>
              <a:rPr lang="en-US" sz="1500" dirty="0">
                <a:latin typeface="Arial" panose="020B0604020202020204" pitchFamily="34" charset="0"/>
                <a:cs typeface="Arial" panose="020B0604020202020204" pitchFamily="34" charset="0"/>
              </a:rPr>
              <a:t>Non-determinism</a:t>
            </a:r>
          </a:p>
        </p:txBody>
      </p:sp>
    </p:spTree>
    <p:extLst>
      <p:ext uri="{BB962C8B-B14F-4D97-AF65-F5344CB8AC3E}">
        <p14:creationId xmlns:p14="http://schemas.microsoft.com/office/powerpoint/2010/main" val="173731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703B-FE3C-4D4E-9B18-931F5B945136}"/>
              </a:ext>
            </a:extLst>
          </p:cNvPr>
          <p:cNvSpPr>
            <a:spLocks noGrp="1"/>
          </p:cNvSpPr>
          <p:nvPr>
            <p:ph type="title"/>
          </p:nvPr>
        </p:nvSpPr>
        <p:spPr>
          <a:xfrm>
            <a:off x="811161" y="1457078"/>
            <a:ext cx="7521677" cy="1443438"/>
          </a:xfrm>
        </p:spPr>
        <p:txBody>
          <a:bodyPr>
            <a:noAutofit/>
          </a:bodyPr>
          <a:lstStyle/>
          <a:p>
            <a:r>
              <a:rPr lang="en-US" sz="6000" b="1" dirty="0">
                <a:solidFill>
                  <a:schemeClr val="tx2"/>
                </a:solidFill>
              </a:rPr>
              <a:t>Hyperledger Fabric</a:t>
            </a:r>
          </a:p>
        </p:txBody>
      </p:sp>
      <p:sp>
        <p:nvSpPr>
          <p:cNvPr id="3" name="Slide Number Placeholder 2">
            <a:extLst>
              <a:ext uri="{FF2B5EF4-FFF2-40B4-BE49-F238E27FC236}">
                <a16:creationId xmlns:a16="http://schemas.microsoft.com/office/drawing/2014/main" id="{31C6CCED-B12C-0A45-9DEA-3508039EF1E8}"/>
              </a:ext>
            </a:extLst>
          </p:cNvPr>
          <p:cNvSpPr>
            <a:spLocks noGrp="1"/>
          </p:cNvSpPr>
          <p:nvPr>
            <p:ph type="sldNum" idx="12"/>
          </p:nvPr>
        </p:nvSpPr>
        <p:spPr/>
        <p:txBody>
          <a:bodyPr/>
          <a:lstStyle/>
          <a:p>
            <a:pPr algn="l">
              <a:buClr>
                <a:srgbClr val="434343"/>
              </a:buClr>
              <a:buSzPct val="25000"/>
            </a:pPr>
            <a:fld id="{00000000-1234-1234-1234-123412341234}" type="slidenum">
              <a:rPr lang="en-US" sz="1000" smtClean="0">
                <a:solidFill>
                  <a:srgbClr val="434343"/>
                </a:solidFill>
                <a:latin typeface="Arial"/>
                <a:ea typeface="Arial"/>
                <a:cs typeface="Arial"/>
                <a:sym typeface="Arial"/>
              </a:rPr>
              <a:pPr algn="l">
                <a:buClr>
                  <a:srgbClr val="434343"/>
                </a:buClr>
                <a:buSzPct val="25000"/>
              </a:pPr>
              <a:t>23</a:t>
            </a:fld>
            <a:endParaRPr lang="en-US" sz="1000">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7F09A75D-21F9-F64A-8876-B25E57F3E399}"/>
              </a:ext>
            </a:extLst>
          </p:cNvPr>
          <p:cNvSpPr>
            <a:spLocks noGrp="1"/>
          </p:cNvSpPr>
          <p:nvPr>
            <p:ph type="body" idx="1"/>
          </p:nvPr>
        </p:nvSpPr>
        <p:spPr>
          <a:xfrm>
            <a:off x="5830529" y="3814242"/>
            <a:ext cx="3001766" cy="572699"/>
          </a:xfrm>
        </p:spPr>
        <p:txBody>
          <a:bodyPr/>
          <a:lstStyle/>
          <a:p>
            <a:endParaRPr lang="en-US" dirty="0"/>
          </a:p>
        </p:txBody>
      </p:sp>
    </p:spTree>
    <p:extLst>
      <p:ext uri="{BB962C8B-B14F-4D97-AF65-F5344CB8AC3E}">
        <p14:creationId xmlns:p14="http://schemas.microsoft.com/office/powerpoint/2010/main" val="309953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08611B-AE0B-C04A-AA43-00A11397F3EA}"/>
              </a:ext>
            </a:extLst>
          </p:cNvPr>
          <p:cNvSpPr>
            <a:spLocks noGrp="1"/>
          </p:cNvSpPr>
          <p:nvPr>
            <p:ph type="body" sz="quarter" idx="13"/>
          </p:nvPr>
        </p:nvSpPr>
        <p:spPr>
          <a:xfrm>
            <a:off x="125730" y="154089"/>
            <a:ext cx="7768590" cy="1011698"/>
          </a:xfrm>
        </p:spPr>
        <p:txBody>
          <a:bodyPr/>
          <a:lstStyle/>
          <a:p>
            <a:r>
              <a:rPr lang="sv-SE" b="1" dirty="0"/>
              <a:t>Linux Foundation Open Source Hyperledger</a:t>
            </a:r>
          </a:p>
        </p:txBody>
      </p:sp>
      <p:sp>
        <p:nvSpPr>
          <p:cNvPr id="3" name="Text Placeholder 2">
            <a:extLst>
              <a:ext uri="{FF2B5EF4-FFF2-40B4-BE49-F238E27FC236}">
                <a16:creationId xmlns:a16="http://schemas.microsoft.com/office/drawing/2014/main" id="{1534F339-BF0C-DF43-909A-1636C262700A}"/>
              </a:ext>
            </a:extLst>
          </p:cNvPr>
          <p:cNvSpPr>
            <a:spLocks noGrp="1"/>
          </p:cNvSpPr>
          <p:nvPr>
            <p:ph type="body" sz="quarter" idx="22"/>
          </p:nvPr>
        </p:nvSpPr>
        <p:spPr>
          <a:xfrm flipV="1">
            <a:off x="8977434" y="4236101"/>
            <a:ext cx="45719" cy="176873"/>
          </a:xfrm>
        </p:spPr>
        <p:txBody>
          <a:bodyPr>
            <a:normAutofit fontScale="55000" lnSpcReduction="20000"/>
          </a:bodyPr>
          <a:lstStyle/>
          <a:p>
            <a:r>
              <a:rPr lang="sv-SE" dirty="0"/>
              <a:t> </a:t>
            </a:r>
          </a:p>
        </p:txBody>
      </p:sp>
      <p:pic>
        <p:nvPicPr>
          <p:cNvPr id="1026" name="Picture 2" descr="Image result for hyperledger">
            <a:extLst>
              <a:ext uri="{FF2B5EF4-FFF2-40B4-BE49-F238E27FC236}">
                <a16:creationId xmlns:a16="http://schemas.microsoft.com/office/drawing/2014/main" id="{E8E9F748-1ACE-744B-93B6-57AF7F695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073350"/>
            <a:ext cx="7632700" cy="303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74D41-58E6-9342-808E-D655339246C9}"/>
              </a:ext>
            </a:extLst>
          </p:cNvPr>
          <p:cNvSpPr txBox="1"/>
          <p:nvPr/>
        </p:nvSpPr>
        <p:spPr>
          <a:xfrm>
            <a:off x="467139" y="864704"/>
            <a:ext cx="1499128" cy="307777"/>
          </a:xfrm>
          <a:prstGeom prst="rect">
            <a:avLst/>
          </a:prstGeom>
          <a:noFill/>
        </p:spPr>
        <p:txBody>
          <a:bodyPr wrap="none" rtlCol="0">
            <a:spAutoFit/>
          </a:bodyPr>
          <a:lstStyle/>
          <a:p>
            <a:r>
              <a:rPr lang="sv-SE" sz="1400" b="1" dirty="0"/>
              <a:t>December 2015</a:t>
            </a:r>
          </a:p>
        </p:txBody>
      </p:sp>
    </p:spTree>
    <p:extLst>
      <p:ext uri="{BB962C8B-B14F-4D97-AF65-F5344CB8AC3E}">
        <p14:creationId xmlns:p14="http://schemas.microsoft.com/office/powerpoint/2010/main" val="2189264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7E3F00-9E40-AC44-9C4B-1691977BD7CD}"/>
              </a:ext>
            </a:extLst>
          </p:cNvPr>
          <p:cNvSpPr/>
          <p:nvPr/>
        </p:nvSpPr>
        <p:spPr>
          <a:xfrm>
            <a:off x="556591" y="805070"/>
            <a:ext cx="7831759" cy="665921"/>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 name="Text Placeholder 1">
            <a:extLst>
              <a:ext uri="{FF2B5EF4-FFF2-40B4-BE49-F238E27FC236}">
                <a16:creationId xmlns:a16="http://schemas.microsoft.com/office/drawing/2014/main" id="{D808611B-AE0B-C04A-AA43-00A11397F3EA}"/>
              </a:ext>
            </a:extLst>
          </p:cNvPr>
          <p:cNvSpPr>
            <a:spLocks noGrp="1"/>
          </p:cNvSpPr>
          <p:nvPr>
            <p:ph type="body" sz="quarter" idx="13"/>
          </p:nvPr>
        </p:nvSpPr>
        <p:spPr/>
        <p:txBody>
          <a:bodyPr/>
          <a:lstStyle/>
          <a:p>
            <a:r>
              <a:rPr lang="sv-SE" b="1" dirty="0"/>
              <a:t>Linux Foundation Open Source Hyperledger</a:t>
            </a:r>
          </a:p>
        </p:txBody>
      </p:sp>
      <p:sp>
        <p:nvSpPr>
          <p:cNvPr id="3" name="Text Placeholder 2">
            <a:extLst>
              <a:ext uri="{FF2B5EF4-FFF2-40B4-BE49-F238E27FC236}">
                <a16:creationId xmlns:a16="http://schemas.microsoft.com/office/drawing/2014/main" id="{1534F339-BF0C-DF43-909A-1636C262700A}"/>
              </a:ext>
            </a:extLst>
          </p:cNvPr>
          <p:cNvSpPr>
            <a:spLocks noGrp="1"/>
          </p:cNvSpPr>
          <p:nvPr>
            <p:ph type="body" sz="quarter" idx="22"/>
          </p:nvPr>
        </p:nvSpPr>
        <p:spPr>
          <a:xfrm flipV="1">
            <a:off x="8977434" y="4236101"/>
            <a:ext cx="45719" cy="176873"/>
          </a:xfrm>
        </p:spPr>
        <p:txBody>
          <a:bodyPr>
            <a:normAutofit fontScale="55000" lnSpcReduction="20000"/>
          </a:bodyPr>
          <a:lstStyle/>
          <a:p>
            <a:r>
              <a:rPr lang="sv-SE" dirty="0"/>
              <a:t> </a:t>
            </a:r>
          </a:p>
        </p:txBody>
      </p:sp>
      <p:pic>
        <p:nvPicPr>
          <p:cNvPr id="1026" name="Picture 2" descr="Image result for hyperledger">
            <a:extLst>
              <a:ext uri="{FF2B5EF4-FFF2-40B4-BE49-F238E27FC236}">
                <a16:creationId xmlns:a16="http://schemas.microsoft.com/office/drawing/2014/main" id="{E8E9F748-1ACE-744B-93B6-57AF7F695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584942"/>
            <a:ext cx="7632700" cy="2504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54C5203-4575-464A-8F30-99575B6C1380}"/>
              </a:ext>
            </a:extLst>
          </p:cNvPr>
          <p:cNvPicPr>
            <a:picLocks noChangeAspect="1"/>
          </p:cNvPicPr>
          <p:nvPr/>
        </p:nvPicPr>
        <p:blipFill>
          <a:blip r:embed="rId3"/>
          <a:stretch>
            <a:fillRect/>
          </a:stretch>
        </p:blipFill>
        <p:spPr>
          <a:xfrm>
            <a:off x="3134396" y="966764"/>
            <a:ext cx="2579625" cy="403787"/>
          </a:xfrm>
          <a:prstGeom prst="rect">
            <a:avLst/>
          </a:prstGeom>
        </p:spPr>
      </p:pic>
      <p:sp>
        <p:nvSpPr>
          <p:cNvPr id="5" name="TextBox 4">
            <a:extLst>
              <a:ext uri="{FF2B5EF4-FFF2-40B4-BE49-F238E27FC236}">
                <a16:creationId xmlns:a16="http://schemas.microsoft.com/office/drawing/2014/main" id="{744FBF2F-D646-594C-9714-F78F8DA783F4}"/>
              </a:ext>
            </a:extLst>
          </p:cNvPr>
          <p:cNvSpPr txBox="1"/>
          <p:nvPr/>
        </p:nvSpPr>
        <p:spPr>
          <a:xfrm>
            <a:off x="556591" y="966764"/>
            <a:ext cx="1550505" cy="369332"/>
          </a:xfrm>
          <a:prstGeom prst="rect">
            <a:avLst/>
          </a:prstGeom>
          <a:noFill/>
        </p:spPr>
        <p:txBody>
          <a:bodyPr wrap="square" rtlCol="0">
            <a:spAutoFit/>
          </a:bodyPr>
          <a:lstStyle/>
          <a:p>
            <a:r>
              <a:rPr lang="sv-SE" b="1" dirty="0"/>
              <a:t>App Layer:</a:t>
            </a:r>
          </a:p>
        </p:txBody>
      </p:sp>
      <p:sp>
        <p:nvSpPr>
          <p:cNvPr id="4" name="TextBox 3">
            <a:extLst>
              <a:ext uri="{FF2B5EF4-FFF2-40B4-BE49-F238E27FC236}">
                <a16:creationId xmlns:a16="http://schemas.microsoft.com/office/drawing/2014/main" id="{5B5632C1-1942-D945-A17C-28B293246554}"/>
              </a:ext>
            </a:extLst>
          </p:cNvPr>
          <p:cNvSpPr txBox="1"/>
          <p:nvPr/>
        </p:nvSpPr>
        <p:spPr>
          <a:xfrm>
            <a:off x="-327259" y="2579571"/>
            <a:ext cx="184731" cy="369332"/>
          </a:xfrm>
          <a:prstGeom prst="rect">
            <a:avLst/>
          </a:prstGeom>
          <a:noFill/>
        </p:spPr>
        <p:txBody>
          <a:bodyPr wrap="none" rtlCol="0">
            <a:spAutoFit/>
          </a:bodyPr>
          <a:lstStyle/>
          <a:p>
            <a:endParaRPr lang="sv-SE" dirty="0"/>
          </a:p>
        </p:txBody>
      </p:sp>
    </p:spTree>
    <p:extLst>
      <p:ext uri="{BB962C8B-B14F-4D97-AF65-F5344CB8AC3E}">
        <p14:creationId xmlns:p14="http://schemas.microsoft.com/office/powerpoint/2010/main" val="1698973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38DE37-803B-BF4A-9BF6-EB1291B47745}"/>
              </a:ext>
            </a:extLst>
          </p:cNvPr>
          <p:cNvSpPr/>
          <p:nvPr/>
        </p:nvSpPr>
        <p:spPr>
          <a:xfrm>
            <a:off x="556591" y="805070"/>
            <a:ext cx="7831759" cy="665921"/>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 name="Text Placeholder 1">
            <a:extLst>
              <a:ext uri="{FF2B5EF4-FFF2-40B4-BE49-F238E27FC236}">
                <a16:creationId xmlns:a16="http://schemas.microsoft.com/office/drawing/2014/main" id="{D808611B-AE0B-C04A-AA43-00A11397F3EA}"/>
              </a:ext>
            </a:extLst>
          </p:cNvPr>
          <p:cNvSpPr>
            <a:spLocks noGrp="1"/>
          </p:cNvSpPr>
          <p:nvPr>
            <p:ph type="body" sz="quarter" idx="13"/>
          </p:nvPr>
        </p:nvSpPr>
        <p:spPr/>
        <p:txBody>
          <a:bodyPr/>
          <a:lstStyle/>
          <a:p>
            <a:r>
              <a:rPr lang="sv-SE" b="1" dirty="0"/>
              <a:t>Linux Foundation Open Source Hyperledger</a:t>
            </a:r>
          </a:p>
        </p:txBody>
      </p:sp>
      <p:sp>
        <p:nvSpPr>
          <p:cNvPr id="3" name="Text Placeholder 2">
            <a:extLst>
              <a:ext uri="{FF2B5EF4-FFF2-40B4-BE49-F238E27FC236}">
                <a16:creationId xmlns:a16="http://schemas.microsoft.com/office/drawing/2014/main" id="{1534F339-BF0C-DF43-909A-1636C262700A}"/>
              </a:ext>
            </a:extLst>
          </p:cNvPr>
          <p:cNvSpPr>
            <a:spLocks noGrp="1"/>
          </p:cNvSpPr>
          <p:nvPr>
            <p:ph type="body" sz="quarter" idx="22"/>
          </p:nvPr>
        </p:nvSpPr>
        <p:spPr>
          <a:xfrm flipV="1">
            <a:off x="8977434" y="4236101"/>
            <a:ext cx="45719" cy="176873"/>
          </a:xfrm>
        </p:spPr>
        <p:txBody>
          <a:bodyPr>
            <a:normAutofit fontScale="55000" lnSpcReduction="20000"/>
          </a:bodyPr>
          <a:lstStyle/>
          <a:p>
            <a:r>
              <a:rPr lang="sv-SE" dirty="0"/>
              <a:t> </a:t>
            </a:r>
          </a:p>
        </p:txBody>
      </p:sp>
      <p:pic>
        <p:nvPicPr>
          <p:cNvPr id="1026" name="Picture 2" descr="Image result for hyperledger">
            <a:extLst>
              <a:ext uri="{FF2B5EF4-FFF2-40B4-BE49-F238E27FC236}">
                <a16:creationId xmlns:a16="http://schemas.microsoft.com/office/drawing/2014/main" id="{E8E9F748-1ACE-744B-93B6-57AF7F695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584942"/>
            <a:ext cx="7632700" cy="25044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54C5203-4575-464A-8F30-99575B6C1380}"/>
              </a:ext>
            </a:extLst>
          </p:cNvPr>
          <p:cNvPicPr>
            <a:picLocks noChangeAspect="1"/>
          </p:cNvPicPr>
          <p:nvPr/>
        </p:nvPicPr>
        <p:blipFill>
          <a:blip r:embed="rId3"/>
          <a:stretch>
            <a:fillRect/>
          </a:stretch>
        </p:blipFill>
        <p:spPr>
          <a:xfrm>
            <a:off x="3134396" y="966764"/>
            <a:ext cx="2579625" cy="403787"/>
          </a:xfrm>
          <a:prstGeom prst="rect">
            <a:avLst/>
          </a:prstGeom>
        </p:spPr>
      </p:pic>
      <p:sp>
        <p:nvSpPr>
          <p:cNvPr id="5" name="TextBox 4">
            <a:extLst>
              <a:ext uri="{FF2B5EF4-FFF2-40B4-BE49-F238E27FC236}">
                <a16:creationId xmlns:a16="http://schemas.microsoft.com/office/drawing/2014/main" id="{744FBF2F-D646-594C-9714-F78F8DA783F4}"/>
              </a:ext>
            </a:extLst>
          </p:cNvPr>
          <p:cNvSpPr txBox="1"/>
          <p:nvPr/>
        </p:nvSpPr>
        <p:spPr>
          <a:xfrm>
            <a:off x="556591" y="966764"/>
            <a:ext cx="1550505" cy="369332"/>
          </a:xfrm>
          <a:prstGeom prst="rect">
            <a:avLst/>
          </a:prstGeom>
          <a:noFill/>
        </p:spPr>
        <p:txBody>
          <a:bodyPr wrap="square" rtlCol="0">
            <a:spAutoFit/>
          </a:bodyPr>
          <a:lstStyle/>
          <a:p>
            <a:r>
              <a:rPr lang="sv-SE" b="1" dirty="0"/>
              <a:t>App Layer:</a:t>
            </a:r>
          </a:p>
        </p:txBody>
      </p:sp>
      <p:sp>
        <p:nvSpPr>
          <p:cNvPr id="4" name="Rectangle 3">
            <a:extLst>
              <a:ext uri="{FF2B5EF4-FFF2-40B4-BE49-F238E27FC236}">
                <a16:creationId xmlns:a16="http://schemas.microsoft.com/office/drawing/2014/main" id="{6FE1DBA5-811E-6A4B-B539-66658A83499F}"/>
              </a:ext>
            </a:extLst>
          </p:cNvPr>
          <p:cNvSpPr/>
          <p:nvPr/>
        </p:nvSpPr>
        <p:spPr>
          <a:xfrm>
            <a:off x="5953540" y="966764"/>
            <a:ext cx="2146851" cy="396000"/>
          </a:xfrm>
          <a:prstGeom prst="rect">
            <a:avLst/>
          </a:prstGeom>
          <a:solidFill>
            <a:srgbClr val="9437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sv-SE" sz="1200" dirty="0"/>
              <a:t>Hyperledger </a:t>
            </a:r>
            <a:r>
              <a:rPr lang="sv-SE" sz="1200" dirty="0" err="1"/>
              <a:t>Sawtooth</a:t>
            </a:r>
            <a:r>
              <a:rPr lang="sv-SE" sz="1200" dirty="0"/>
              <a:t> </a:t>
            </a:r>
            <a:r>
              <a:rPr lang="sv-SE" sz="1200" dirty="0" err="1"/>
              <a:t>Supply</a:t>
            </a:r>
            <a:r>
              <a:rPr lang="sv-SE" sz="1200" dirty="0"/>
              <a:t> </a:t>
            </a:r>
            <a:r>
              <a:rPr lang="sv-SE" sz="1200" dirty="0" err="1"/>
              <a:t>Chain</a:t>
            </a:r>
            <a:endParaRPr lang="sv-SE" sz="1200" dirty="0"/>
          </a:p>
        </p:txBody>
      </p:sp>
      <p:sp>
        <p:nvSpPr>
          <p:cNvPr id="11" name="Rectangle 10">
            <a:extLst>
              <a:ext uri="{FF2B5EF4-FFF2-40B4-BE49-F238E27FC236}">
                <a16:creationId xmlns:a16="http://schemas.microsoft.com/office/drawing/2014/main" id="{78BDB714-8D5F-FB48-9CE5-A2F979C0390A}"/>
              </a:ext>
            </a:extLst>
          </p:cNvPr>
          <p:cNvSpPr/>
          <p:nvPr/>
        </p:nvSpPr>
        <p:spPr>
          <a:xfrm>
            <a:off x="5165904" y="1458332"/>
            <a:ext cx="4572000" cy="461665"/>
          </a:xfrm>
          <a:prstGeom prst="rect">
            <a:avLst/>
          </a:prstGeom>
        </p:spPr>
        <p:txBody>
          <a:bodyPr>
            <a:spAutoFit/>
          </a:bodyPr>
          <a:lstStyle/>
          <a:p>
            <a:r>
              <a:rPr lang="sv-SE" sz="1200" dirty="0"/>
              <a:t>                              </a:t>
            </a:r>
            <a:r>
              <a:rPr lang="sv-SE" sz="1200" dirty="0" err="1"/>
              <a:t>Cargill</a:t>
            </a:r>
            <a:endParaRPr lang="sv-SE" sz="1200" dirty="0"/>
          </a:p>
          <a:p>
            <a:r>
              <a:rPr lang="sv-SE" sz="1200" dirty="0"/>
              <a:t>https://</a:t>
            </a:r>
            <a:r>
              <a:rPr lang="sv-SE" sz="1200" dirty="0" err="1"/>
              <a:t>sawtooth.hyperledger.org</a:t>
            </a:r>
            <a:r>
              <a:rPr lang="sv-SE" sz="1200" dirty="0"/>
              <a:t>/</a:t>
            </a:r>
            <a:r>
              <a:rPr lang="sv-SE" sz="1200" dirty="0" err="1"/>
              <a:t>examples</a:t>
            </a:r>
            <a:r>
              <a:rPr lang="sv-SE" sz="1200" dirty="0"/>
              <a:t>/</a:t>
            </a:r>
            <a:r>
              <a:rPr lang="sv-SE" sz="1200" dirty="0" err="1"/>
              <a:t>seafood.html</a:t>
            </a:r>
            <a:endParaRPr lang="sv-SE" sz="1200" dirty="0"/>
          </a:p>
        </p:txBody>
      </p:sp>
    </p:spTree>
    <p:extLst>
      <p:ext uri="{BB962C8B-B14F-4D97-AF65-F5344CB8AC3E}">
        <p14:creationId xmlns:p14="http://schemas.microsoft.com/office/powerpoint/2010/main" val="2028185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3DA976-C8FF-7040-BA79-CB9BD16BDB6D}"/>
              </a:ext>
            </a:extLst>
          </p:cNvPr>
          <p:cNvSpPr>
            <a:spLocks noGrp="1"/>
          </p:cNvSpPr>
          <p:nvPr>
            <p:ph type="body" sz="quarter" idx="13"/>
          </p:nvPr>
        </p:nvSpPr>
        <p:spPr>
          <a:xfrm>
            <a:off x="125730" y="144464"/>
            <a:ext cx="7768590" cy="546608"/>
          </a:xfrm>
        </p:spPr>
        <p:txBody>
          <a:bodyPr>
            <a:normAutofit fontScale="92500"/>
          </a:bodyPr>
          <a:lstStyle/>
          <a:p>
            <a:r>
              <a:rPr lang="en-US" b="1" dirty="0"/>
              <a:t>Hyperledger Architecture and Sawtooth Supply Chain</a:t>
            </a:r>
          </a:p>
        </p:txBody>
      </p:sp>
      <p:sp>
        <p:nvSpPr>
          <p:cNvPr id="44" name="Text Placeholder 3">
            <a:extLst>
              <a:ext uri="{FF2B5EF4-FFF2-40B4-BE49-F238E27FC236}">
                <a16:creationId xmlns:a16="http://schemas.microsoft.com/office/drawing/2014/main" id="{6C0DFDA4-714D-E44B-9006-F691E8465B55}"/>
              </a:ext>
            </a:extLst>
          </p:cNvPr>
          <p:cNvSpPr txBox="1">
            <a:spLocks/>
          </p:cNvSpPr>
          <p:nvPr/>
        </p:nvSpPr>
        <p:spPr>
          <a:xfrm>
            <a:off x="123897" y="587540"/>
            <a:ext cx="5323669" cy="925203"/>
          </a:xfrm>
          <a:prstGeom prst="rect">
            <a:avLst/>
          </a:prstGeom>
        </p:spPr>
        <p:txBody>
          <a:bodyPr vert="horz" lIns="91440" tIns="45720" rIns="91440" bIns="45720" rtlCol="0">
            <a:normAutofit/>
          </a:bodyPr>
          <a:lstStyle>
            <a:lvl1pPr marL="171450" indent="-171450" algn="l" defTabSz="457200" rtl="0" eaLnBrk="1" latinLnBrk="0" hangingPunct="1">
              <a:spcBef>
                <a:spcPct val="20000"/>
              </a:spcBef>
              <a:buFont typeface="Arial"/>
              <a:buChar char="•"/>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6" name="Text Placeholder 5">
            <a:extLst>
              <a:ext uri="{FF2B5EF4-FFF2-40B4-BE49-F238E27FC236}">
                <a16:creationId xmlns:a16="http://schemas.microsoft.com/office/drawing/2014/main" id="{3DD2D10F-B83B-804D-A3FC-08F4BE38BB85}"/>
              </a:ext>
            </a:extLst>
          </p:cNvPr>
          <p:cNvSpPr>
            <a:spLocks noGrp="1"/>
          </p:cNvSpPr>
          <p:nvPr>
            <p:ph type="body" sz="quarter" idx="22"/>
          </p:nvPr>
        </p:nvSpPr>
        <p:spPr>
          <a:xfrm>
            <a:off x="125730" y="691072"/>
            <a:ext cx="8897424" cy="2861753"/>
          </a:xfrm>
        </p:spPr>
        <p:txBody>
          <a:bodyPr>
            <a:normAutofit/>
          </a:bodyPr>
          <a:lstStyle/>
          <a:p>
            <a:r>
              <a:rPr lang="en" sz="1400" dirty="0">
                <a:hlinkClick r:id="rId2"/>
              </a:rPr>
              <a:t>Sawtooth Supply Chain</a:t>
            </a:r>
            <a:r>
              <a:rPr lang="en" sz="1400" dirty="0"/>
              <a:t>, as the project is provisionally called, breaks new ground because it’s arguably the consortium’s first to really inhabit the application layer of the software stack</a:t>
            </a:r>
          </a:p>
          <a:p>
            <a:r>
              <a:rPr lang="en" sz="1400" b="1" dirty="0"/>
              <a:t>Prior to this, Hyperledger confined its work to the lower layers and eschewed the custom-design of blockchain application code with industry players in mind. That job was left to vendors to carry out in a proprietary manner – as IBM has been doing in its </a:t>
            </a:r>
            <a:r>
              <a:rPr lang="en" sz="1400" b="1" dirty="0">
                <a:hlinkClick r:id="rId3"/>
              </a:rPr>
              <a:t>now-live</a:t>
            </a:r>
            <a:r>
              <a:rPr lang="en" sz="1400" b="1" dirty="0"/>
              <a:t> food-tracking supply chain platform with the likes of Walmart.   </a:t>
            </a:r>
          </a:p>
          <a:p>
            <a:r>
              <a:rPr lang="en" sz="1400" dirty="0"/>
              <a:t>……The approval of Sawtooth Supply Chain as a high-level project massively heightens its profile and means it enters Hyperledger’s formal project lifecycle and receives the support which goes along with that (community outreach, marketing, security review, etc.). </a:t>
            </a:r>
          </a:p>
          <a:p>
            <a:r>
              <a:rPr lang="en" sz="1400" b="1" dirty="0"/>
              <a:t>As well as doing engineering further up the stack at the application layer, Sawtooth Supply Chain is the first project sponsored by a non-tech company, U.S. food giant Cargill.</a:t>
            </a:r>
          </a:p>
          <a:p>
            <a:endParaRPr lang="sv-SE" dirty="0"/>
          </a:p>
        </p:txBody>
      </p:sp>
      <p:sp>
        <p:nvSpPr>
          <p:cNvPr id="9" name="Rectangle 8">
            <a:extLst>
              <a:ext uri="{FF2B5EF4-FFF2-40B4-BE49-F238E27FC236}">
                <a16:creationId xmlns:a16="http://schemas.microsoft.com/office/drawing/2014/main" id="{21DA4744-F53B-F04B-9422-D2CF0A8B7535}"/>
              </a:ext>
            </a:extLst>
          </p:cNvPr>
          <p:cNvSpPr/>
          <p:nvPr/>
        </p:nvSpPr>
        <p:spPr>
          <a:xfrm>
            <a:off x="387626" y="3664768"/>
            <a:ext cx="7506694" cy="307777"/>
          </a:xfrm>
          <a:prstGeom prst="rect">
            <a:avLst/>
          </a:prstGeom>
        </p:spPr>
        <p:txBody>
          <a:bodyPr wrap="square">
            <a:spAutoFit/>
          </a:bodyPr>
          <a:lstStyle/>
          <a:p>
            <a:r>
              <a:rPr lang="sv-SE" sz="1400" dirty="0"/>
              <a:t>https://</a:t>
            </a:r>
            <a:r>
              <a:rPr lang="sv-SE" sz="1400" dirty="0" err="1"/>
              <a:t>www.coindesk.com</a:t>
            </a:r>
            <a:r>
              <a:rPr lang="sv-SE" sz="1400" dirty="0"/>
              <a:t>/</a:t>
            </a:r>
            <a:r>
              <a:rPr lang="sv-SE" sz="1400" dirty="0" err="1"/>
              <a:t>ibm</a:t>
            </a:r>
            <a:r>
              <a:rPr lang="sv-SE" sz="1400" dirty="0"/>
              <a:t>-and-</a:t>
            </a:r>
            <a:r>
              <a:rPr lang="sv-SE" sz="1400" dirty="0" err="1"/>
              <a:t>intels</a:t>
            </a:r>
            <a:r>
              <a:rPr lang="sv-SE" sz="1400" dirty="0"/>
              <a:t>-</a:t>
            </a:r>
            <a:r>
              <a:rPr lang="sv-SE" sz="1400" dirty="0" err="1"/>
              <a:t>brewing-blockchain-tug-of-war</a:t>
            </a:r>
            <a:endParaRPr lang="sv-SE" sz="1400" dirty="0"/>
          </a:p>
        </p:txBody>
      </p:sp>
      <p:sp>
        <p:nvSpPr>
          <p:cNvPr id="16" name="Rectangle 15">
            <a:extLst>
              <a:ext uri="{FF2B5EF4-FFF2-40B4-BE49-F238E27FC236}">
                <a16:creationId xmlns:a16="http://schemas.microsoft.com/office/drawing/2014/main" id="{CA916AA8-1F56-294F-9637-C732D8C053B1}"/>
              </a:ext>
            </a:extLst>
          </p:cNvPr>
          <p:cNvSpPr/>
          <p:nvPr/>
        </p:nvSpPr>
        <p:spPr>
          <a:xfrm>
            <a:off x="387626" y="3969901"/>
            <a:ext cx="5784574" cy="338554"/>
          </a:xfrm>
          <a:prstGeom prst="rect">
            <a:avLst/>
          </a:prstGeom>
        </p:spPr>
        <p:txBody>
          <a:bodyPr wrap="square">
            <a:spAutoFit/>
          </a:bodyPr>
          <a:lstStyle/>
          <a:p>
            <a:r>
              <a:rPr lang="sv-SE" sz="1600" dirty="0"/>
              <a:t>https://</a:t>
            </a:r>
            <a:r>
              <a:rPr lang="sv-SE" sz="1600" dirty="0" err="1"/>
              <a:t>github.com</a:t>
            </a:r>
            <a:r>
              <a:rPr lang="sv-SE" sz="1600" dirty="0"/>
              <a:t>/</a:t>
            </a:r>
            <a:r>
              <a:rPr lang="sv-SE" sz="1600" dirty="0" err="1"/>
              <a:t>hyperledger</a:t>
            </a:r>
            <a:r>
              <a:rPr lang="sv-SE" sz="1600" dirty="0"/>
              <a:t>/</a:t>
            </a:r>
            <a:r>
              <a:rPr lang="sv-SE" sz="1600" dirty="0" err="1"/>
              <a:t>sawtooth-supply-chain</a:t>
            </a:r>
            <a:endParaRPr lang="sv-SE" sz="1600" dirty="0"/>
          </a:p>
        </p:txBody>
      </p:sp>
    </p:spTree>
    <p:extLst>
      <p:ext uri="{BB962C8B-B14F-4D97-AF65-F5344CB8AC3E}">
        <p14:creationId xmlns:p14="http://schemas.microsoft.com/office/powerpoint/2010/main" val="2445403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87E4A4-5E86-B340-AC60-312F5E6C2B03}"/>
              </a:ext>
            </a:extLst>
          </p:cNvPr>
          <p:cNvSpPr>
            <a:spLocks noGrp="1"/>
          </p:cNvSpPr>
          <p:nvPr>
            <p:ph type="body" sz="quarter" idx="13"/>
          </p:nvPr>
        </p:nvSpPr>
        <p:spPr/>
        <p:txBody>
          <a:bodyPr/>
          <a:lstStyle/>
          <a:p>
            <a:r>
              <a:rPr lang="en" b="1" dirty="0"/>
              <a:t>Hyperledger Fabric Now Supports </a:t>
            </a:r>
            <a:r>
              <a:rPr lang="en" b="1" dirty="0" err="1"/>
              <a:t>Ethereum</a:t>
            </a:r>
            <a:r>
              <a:rPr lang="en" b="1" dirty="0"/>
              <a:t> Smart Contracts</a:t>
            </a:r>
          </a:p>
          <a:p>
            <a:endParaRPr lang="sv-SE" dirty="0"/>
          </a:p>
        </p:txBody>
      </p:sp>
      <p:sp>
        <p:nvSpPr>
          <p:cNvPr id="3" name="Text Placeholder 2">
            <a:extLst>
              <a:ext uri="{FF2B5EF4-FFF2-40B4-BE49-F238E27FC236}">
                <a16:creationId xmlns:a16="http://schemas.microsoft.com/office/drawing/2014/main" id="{A1630B92-1759-C54D-934A-2B16432DE78B}"/>
              </a:ext>
            </a:extLst>
          </p:cNvPr>
          <p:cNvSpPr>
            <a:spLocks noGrp="1"/>
          </p:cNvSpPr>
          <p:nvPr>
            <p:ph type="body" sz="quarter" idx="22"/>
          </p:nvPr>
        </p:nvSpPr>
        <p:spPr/>
        <p:txBody>
          <a:bodyPr/>
          <a:lstStyle/>
          <a:p>
            <a:pPr fontAlgn="base"/>
            <a:r>
              <a:rPr lang="en" b="1" dirty="0"/>
              <a:t>Enterprise blockchain </a:t>
            </a:r>
            <a:r>
              <a:rPr lang="en" b="1" dirty="0">
                <a:hlinkClick r:id="rId2"/>
              </a:rPr>
              <a:t>Hyperledger</a:t>
            </a:r>
            <a:r>
              <a:rPr lang="en" b="1" dirty="0"/>
              <a:t> Fabric has introduced support for Ethereum smart contracts. Fabric is designed to be modular with four main components. These are the main ledger, the consensus mechanism, identity management, and smart contracts called </a:t>
            </a:r>
            <a:r>
              <a:rPr lang="en" b="1" dirty="0" err="1"/>
              <a:t>chaincode</a:t>
            </a:r>
            <a:r>
              <a:rPr lang="en" b="1" dirty="0"/>
              <a:t>. The latest </a:t>
            </a:r>
            <a:r>
              <a:rPr lang="en" b="1" dirty="0">
                <a:hlinkClick r:id="rId3"/>
              </a:rPr>
              <a:t>announcement</a:t>
            </a:r>
            <a:r>
              <a:rPr lang="en" b="1" dirty="0"/>
              <a:t> provides an alternative to </a:t>
            </a:r>
            <a:r>
              <a:rPr lang="en" b="1" dirty="0" err="1"/>
              <a:t>chaincode</a:t>
            </a:r>
            <a:r>
              <a:rPr lang="en" b="1" dirty="0"/>
              <a:t>.</a:t>
            </a:r>
          </a:p>
          <a:p>
            <a:pPr fontAlgn="base"/>
            <a:endParaRPr lang="en" dirty="0"/>
          </a:p>
          <a:p>
            <a:pPr fontAlgn="base"/>
            <a:r>
              <a:rPr lang="en" b="1" dirty="0"/>
              <a:t>Ethereum’s large pool of developers are comfortable with its Solidity smart contract language, so the integration should make Fabric more appealing to Ethereum developers</a:t>
            </a:r>
            <a:r>
              <a:rPr lang="en" dirty="0"/>
              <a:t>. Additionally, many coders use Web3 a Node.js set of tools to build Ethereum decentralized apps (</a:t>
            </a:r>
            <a:r>
              <a:rPr lang="en" dirty="0" err="1"/>
              <a:t>Dapps</a:t>
            </a:r>
            <a:r>
              <a:rPr lang="en" dirty="0"/>
              <a:t>). </a:t>
            </a:r>
            <a:r>
              <a:rPr lang="en" b="1" dirty="0"/>
              <a:t>By integrating with the EVM, these developers can work with Fabric and even migrate smart contracts and </a:t>
            </a:r>
            <a:r>
              <a:rPr lang="en" b="1" dirty="0" err="1"/>
              <a:t>Dapps</a:t>
            </a:r>
            <a:r>
              <a:rPr lang="en" b="1" dirty="0"/>
              <a:t> over to Hyperledger Fabric.</a:t>
            </a:r>
          </a:p>
          <a:p>
            <a:pPr fontAlgn="base"/>
            <a:endParaRPr lang="sv-SE" dirty="0"/>
          </a:p>
          <a:p>
            <a:pPr fontAlgn="base"/>
            <a:r>
              <a:rPr lang="sv-SE" dirty="0"/>
              <a:t>https://</a:t>
            </a:r>
            <a:r>
              <a:rPr lang="sv-SE" dirty="0" err="1"/>
              <a:t>www.ledgerinsights.com</a:t>
            </a:r>
            <a:r>
              <a:rPr lang="sv-SE" dirty="0"/>
              <a:t>/hyperledger-fabric-integrates-ethereum-smart-contracts-evm-blockchain/</a:t>
            </a:r>
          </a:p>
        </p:txBody>
      </p:sp>
    </p:spTree>
    <p:extLst>
      <p:ext uri="{BB962C8B-B14F-4D97-AF65-F5344CB8AC3E}">
        <p14:creationId xmlns:p14="http://schemas.microsoft.com/office/powerpoint/2010/main" val="671540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49E346-CA0A-374A-B85A-404B2FE80C3D}"/>
              </a:ext>
            </a:extLst>
          </p:cNvPr>
          <p:cNvSpPr>
            <a:spLocks noGrp="1"/>
          </p:cNvSpPr>
          <p:nvPr>
            <p:ph type="body" sz="quarter" idx="13"/>
          </p:nvPr>
        </p:nvSpPr>
        <p:spPr/>
        <p:txBody>
          <a:bodyPr/>
          <a:lstStyle/>
          <a:p>
            <a:r>
              <a:rPr lang="en-US" b="1" dirty="0"/>
              <a:t>Announcing Hyperledger Grid, a new project to help build and deliver supply chain solutions</a:t>
            </a:r>
            <a:r>
              <a:rPr lang="en-US" sz="1050" b="1" dirty="0"/>
              <a:t>!</a:t>
            </a:r>
          </a:p>
        </p:txBody>
      </p:sp>
      <p:sp>
        <p:nvSpPr>
          <p:cNvPr id="3" name="Text Placeholder 2">
            <a:extLst>
              <a:ext uri="{FF2B5EF4-FFF2-40B4-BE49-F238E27FC236}">
                <a16:creationId xmlns:a16="http://schemas.microsoft.com/office/drawing/2014/main" id="{EA79CD16-6D42-C141-98E2-FFAFD6E5B27C}"/>
              </a:ext>
            </a:extLst>
          </p:cNvPr>
          <p:cNvSpPr>
            <a:spLocks noGrp="1"/>
          </p:cNvSpPr>
          <p:nvPr>
            <p:ph type="body" sz="quarter" idx="22"/>
          </p:nvPr>
        </p:nvSpPr>
        <p:spPr>
          <a:xfrm>
            <a:off x="125730" y="1244295"/>
            <a:ext cx="8892540" cy="2630122"/>
          </a:xfrm>
        </p:spPr>
        <p:txBody>
          <a:bodyPr>
            <a:normAutofit fontScale="25000" lnSpcReduction="20000"/>
          </a:bodyPr>
          <a:lstStyle/>
          <a:p>
            <a:pPr fontAlgn="base"/>
            <a:endParaRPr lang="en-US" dirty="0"/>
          </a:p>
          <a:p>
            <a:pPr fontAlgn="base"/>
            <a:endParaRPr lang="en-US" dirty="0"/>
          </a:p>
          <a:p>
            <a:pPr fontAlgn="base"/>
            <a:r>
              <a:rPr lang="en-US" sz="7200" dirty="0"/>
              <a:t>Supply chain is commonly cited as one of the most promising distributed ledger use-cases. Initiatives focused on building supply chain solutions will benefit from shared, reusable tools. </a:t>
            </a:r>
          </a:p>
          <a:p>
            <a:pPr fontAlgn="base"/>
            <a:r>
              <a:rPr lang="en-US" sz="7200" dirty="0"/>
              <a:t>Hyperledger Grid seeks to assemble these shared capabilities in order to accelerate the development of ledger-based solutions for all types of cross-industry supply chain scenarios.</a:t>
            </a:r>
          </a:p>
          <a:p>
            <a:pPr fontAlgn="base"/>
            <a:r>
              <a:rPr lang="en-US" sz="7200" dirty="0"/>
              <a:t>Grid intends to:</a:t>
            </a:r>
          </a:p>
          <a:p>
            <a:pPr fontAlgn="base"/>
            <a:r>
              <a:rPr lang="en-US" sz="7200" b="1" dirty="0"/>
              <a:t>Provide reference implementations of supply chain-centric data types, data models, and smart contract based business logic – all anchored on existing, open standards and industry best practices.</a:t>
            </a:r>
          </a:p>
          <a:p>
            <a:pPr fontAlgn="base"/>
            <a:endParaRPr lang="en-US" sz="7200" dirty="0"/>
          </a:p>
          <a:p>
            <a:pPr marL="0" indent="0">
              <a:buNone/>
            </a:pPr>
            <a:r>
              <a:rPr lang="en-US" sz="6200" dirty="0"/>
              <a:t>https://</a:t>
            </a:r>
            <a:r>
              <a:rPr lang="en-US" sz="6200" dirty="0" err="1"/>
              <a:t>www.hyperledger.org</a:t>
            </a:r>
            <a:r>
              <a:rPr lang="en-US" sz="6200" dirty="0"/>
              <a:t>/blog/2019/01/22/announcing-hyperledger-grid-a-new-project-to-help-build-and-deliver-supply-chain-solutions</a:t>
            </a:r>
          </a:p>
          <a:p>
            <a:pPr marL="0" indent="0">
              <a:buNone/>
            </a:pPr>
            <a:br>
              <a:rPr lang="en-US" sz="6200" dirty="0"/>
            </a:br>
            <a:endParaRPr lang="en-US" sz="6200" b="1" dirty="0"/>
          </a:p>
          <a:p>
            <a:pPr marL="0" indent="0">
              <a:buNone/>
            </a:pPr>
            <a:endParaRPr lang="en-US" sz="6200" b="1" dirty="0"/>
          </a:p>
        </p:txBody>
      </p:sp>
    </p:spTree>
    <p:extLst>
      <p:ext uri="{BB962C8B-B14F-4D97-AF65-F5344CB8AC3E}">
        <p14:creationId xmlns:p14="http://schemas.microsoft.com/office/powerpoint/2010/main" val="1571041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0B89-98EC-5547-80C9-B3D4BE8C6EA2}"/>
              </a:ext>
            </a:extLst>
          </p:cNvPr>
          <p:cNvSpPr>
            <a:spLocks noGrp="1"/>
          </p:cNvSpPr>
          <p:nvPr>
            <p:ph type="title"/>
          </p:nvPr>
        </p:nvSpPr>
        <p:spPr/>
        <p:txBody>
          <a:bodyPr>
            <a:normAutofit fontScale="90000"/>
          </a:bodyPr>
          <a:lstStyle/>
          <a:p>
            <a:r>
              <a:rPr lang="en-US" dirty="0"/>
              <a:t> </a:t>
            </a:r>
          </a:p>
        </p:txBody>
      </p:sp>
      <p:sp>
        <p:nvSpPr>
          <p:cNvPr id="3" name="Slide Number Placeholder 2">
            <a:extLst>
              <a:ext uri="{FF2B5EF4-FFF2-40B4-BE49-F238E27FC236}">
                <a16:creationId xmlns:a16="http://schemas.microsoft.com/office/drawing/2014/main" id="{0BBC9658-341E-8E45-B90E-1E987A1A892C}"/>
              </a:ext>
            </a:extLst>
          </p:cNvPr>
          <p:cNvSpPr>
            <a:spLocks noGrp="1"/>
          </p:cNvSpPr>
          <p:nvPr>
            <p:ph type="sldNum" idx="12"/>
          </p:nvPr>
        </p:nvSpPr>
        <p:spPr/>
        <p:txBody>
          <a:bodyPr/>
          <a:lstStyle/>
          <a:p>
            <a:pPr algn="l">
              <a:buClr>
                <a:srgbClr val="434343"/>
              </a:buClr>
              <a:buSzPct val="25000"/>
            </a:pPr>
            <a:fld id="{00000000-1234-1234-1234-123412341234}" type="slidenum">
              <a:rPr lang="en-US" sz="1000" smtClean="0">
                <a:solidFill>
                  <a:srgbClr val="434343"/>
                </a:solidFill>
                <a:latin typeface="Arial"/>
                <a:ea typeface="Arial"/>
                <a:cs typeface="Arial"/>
                <a:sym typeface="Arial"/>
              </a:rPr>
              <a:pPr algn="l">
                <a:buClr>
                  <a:srgbClr val="434343"/>
                </a:buClr>
                <a:buSzPct val="25000"/>
              </a:pPr>
              <a:t>3</a:t>
            </a:fld>
            <a:endParaRPr lang="en-US" sz="1000">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EFC8C808-F449-1A4B-B1AB-EE482C85021C}"/>
              </a:ext>
            </a:extLst>
          </p:cNvPr>
          <p:cNvSpPr>
            <a:spLocks noGrp="1"/>
          </p:cNvSpPr>
          <p:nvPr>
            <p:ph type="body" idx="1"/>
          </p:nvPr>
        </p:nvSpPr>
        <p:spPr/>
        <p:txBody>
          <a:bodyPr>
            <a:normAutofit/>
          </a:bodyPr>
          <a:lstStyle/>
          <a:p>
            <a:r>
              <a:rPr lang="en-US" sz="4400" b="1" dirty="0">
                <a:solidFill>
                  <a:schemeClr val="tx2"/>
                </a:solidFill>
              </a:rPr>
              <a:t>Build for free on IBM Cloud:</a:t>
            </a:r>
          </a:p>
          <a:p>
            <a:r>
              <a:rPr lang="en-US" sz="4400" b="1" dirty="0">
                <a:solidFill>
                  <a:schemeClr val="tx2"/>
                </a:solidFill>
              </a:rPr>
              <a:t>https://</a:t>
            </a:r>
            <a:r>
              <a:rPr lang="en-US" sz="4400" b="1" dirty="0" err="1">
                <a:solidFill>
                  <a:schemeClr val="tx2"/>
                </a:solidFill>
              </a:rPr>
              <a:t>ibm.biz</a:t>
            </a:r>
            <a:r>
              <a:rPr lang="en-US" sz="4400" b="1" dirty="0">
                <a:solidFill>
                  <a:schemeClr val="tx2"/>
                </a:solidFill>
              </a:rPr>
              <a:t>/Bd2L5W </a:t>
            </a:r>
          </a:p>
        </p:txBody>
      </p:sp>
    </p:spTree>
    <p:extLst>
      <p:ext uri="{BB962C8B-B14F-4D97-AF65-F5344CB8AC3E}">
        <p14:creationId xmlns:p14="http://schemas.microsoft.com/office/powerpoint/2010/main" val="1056136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49E346-CA0A-374A-B85A-404B2FE80C3D}"/>
              </a:ext>
            </a:extLst>
          </p:cNvPr>
          <p:cNvSpPr>
            <a:spLocks noGrp="1"/>
          </p:cNvSpPr>
          <p:nvPr>
            <p:ph type="body" sz="quarter" idx="13"/>
          </p:nvPr>
        </p:nvSpPr>
        <p:spPr/>
        <p:txBody>
          <a:bodyPr/>
          <a:lstStyle/>
          <a:p>
            <a:r>
              <a:rPr lang="en-US" b="1" dirty="0"/>
              <a:t>Announcing Hyperledger Grid, a new project to help build and deliver supply chain solutions</a:t>
            </a:r>
            <a:r>
              <a:rPr lang="en-US" sz="1050" b="1" dirty="0"/>
              <a:t>!</a:t>
            </a:r>
          </a:p>
        </p:txBody>
      </p:sp>
      <p:sp>
        <p:nvSpPr>
          <p:cNvPr id="3" name="Text Placeholder 2">
            <a:extLst>
              <a:ext uri="{FF2B5EF4-FFF2-40B4-BE49-F238E27FC236}">
                <a16:creationId xmlns:a16="http://schemas.microsoft.com/office/drawing/2014/main" id="{EA79CD16-6D42-C141-98E2-FFAFD6E5B27C}"/>
              </a:ext>
            </a:extLst>
          </p:cNvPr>
          <p:cNvSpPr>
            <a:spLocks noGrp="1"/>
          </p:cNvSpPr>
          <p:nvPr>
            <p:ph type="body" sz="quarter" idx="22"/>
          </p:nvPr>
        </p:nvSpPr>
        <p:spPr>
          <a:xfrm>
            <a:off x="125730" y="1008624"/>
            <a:ext cx="8897424" cy="2482721"/>
          </a:xfrm>
        </p:spPr>
        <p:txBody>
          <a:bodyPr>
            <a:normAutofit/>
          </a:bodyPr>
          <a:lstStyle/>
          <a:p>
            <a:pPr fontAlgn="base"/>
            <a:endParaRPr lang="en-US" dirty="0"/>
          </a:p>
          <a:p>
            <a:pPr fontAlgn="base"/>
            <a:endParaRPr lang="en-US" dirty="0"/>
          </a:p>
          <a:p>
            <a:pPr marL="0" indent="0">
              <a:buNone/>
            </a:pPr>
            <a:endParaRPr lang="en-US" sz="6200" b="1" dirty="0"/>
          </a:p>
        </p:txBody>
      </p:sp>
      <p:pic>
        <p:nvPicPr>
          <p:cNvPr id="5" name="Picture 4">
            <a:extLst>
              <a:ext uri="{FF2B5EF4-FFF2-40B4-BE49-F238E27FC236}">
                <a16:creationId xmlns:a16="http://schemas.microsoft.com/office/drawing/2014/main" id="{EF4CC108-6704-1746-AFE2-39402B211025}"/>
              </a:ext>
            </a:extLst>
          </p:cNvPr>
          <p:cNvPicPr>
            <a:picLocks noChangeAspect="1"/>
          </p:cNvPicPr>
          <p:nvPr/>
        </p:nvPicPr>
        <p:blipFill>
          <a:blip r:embed="rId2"/>
          <a:stretch>
            <a:fillRect/>
          </a:stretch>
        </p:blipFill>
        <p:spPr>
          <a:xfrm>
            <a:off x="584462" y="949224"/>
            <a:ext cx="5448693" cy="2932041"/>
          </a:xfrm>
          <a:prstGeom prst="rect">
            <a:avLst/>
          </a:prstGeom>
        </p:spPr>
      </p:pic>
      <p:sp>
        <p:nvSpPr>
          <p:cNvPr id="4" name="TextBox 3">
            <a:extLst>
              <a:ext uri="{FF2B5EF4-FFF2-40B4-BE49-F238E27FC236}">
                <a16:creationId xmlns:a16="http://schemas.microsoft.com/office/drawing/2014/main" id="{31FDCA74-965B-1C4F-8FE7-D9C6384E8114}"/>
              </a:ext>
            </a:extLst>
          </p:cNvPr>
          <p:cNvSpPr txBox="1"/>
          <p:nvPr/>
        </p:nvSpPr>
        <p:spPr>
          <a:xfrm>
            <a:off x="125730" y="3682574"/>
            <a:ext cx="9234259" cy="2308324"/>
          </a:xfrm>
          <a:prstGeom prst="rect">
            <a:avLst/>
          </a:prstGeom>
          <a:noFill/>
        </p:spPr>
        <p:txBody>
          <a:bodyPr wrap="none" rtlCol="0">
            <a:spAutoFit/>
          </a:bodyPr>
          <a:lstStyle/>
          <a:p>
            <a:r>
              <a:rPr lang="en-US" dirty="0"/>
              <a:t>…the use of the Pike Transaction family, which could be used to track the identities of </a:t>
            </a:r>
          </a:p>
          <a:p>
            <a:r>
              <a:rPr lang="en-US" dirty="0"/>
              <a:t>fish suppliers or diamond handlers, and </a:t>
            </a:r>
            <a:r>
              <a:rPr lang="en-US" dirty="0">
                <a:hlinkClick r:id="rId3"/>
              </a:rPr>
              <a:t>Sabre</a:t>
            </a:r>
            <a:r>
              <a:rPr lang="en-US" dirty="0"/>
              <a:t>, Sawtooth’s native smart contract engine. </a:t>
            </a:r>
          </a:p>
          <a:p>
            <a:r>
              <a:rPr lang="en-US" dirty="0"/>
              <a:t>Smart contracts in a supply chain context can automatically verify and execute </a:t>
            </a:r>
          </a:p>
          <a:p>
            <a:r>
              <a:rPr lang="en-US" dirty="0"/>
              <a:t>transactions between any number of businesses. </a:t>
            </a:r>
          </a:p>
          <a:p>
            <a:endParaRPr lang="en-US" dirty="0"/>
          </a:p>
          <a:p>
            <a:endParaRPr lang="en-US" dirty="0"/>
          </a:p>
          <a:p>
            <a:r>
              <a:rPr lang="en-US" dirty="0"/>
              <a:t>Identity tracking and Sabre could help expedite the previously cumbersome process </a:t>
            </a:r>
          </a:p>
          <a:p>
            <a:r>
              <a:rPr lang="en-US" dirty="0"/>
              <a:t>of performing real-world checks on tracked goods.</a:t>
            </a:r>
          </a:p>
        </p:txBody>
      </p:sp>
    </p:spTree>
    <p:extLst>
      <p:ext uri="{BB962C8B-B14F-4D97-AF65-F5344CB8AC3E}">
        <p14:creationId xmlns:p14="http://schemas.microsoft.com/office/powerpoint/2010/main" val="526304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E2F2CC-43E8-EE42-B193-941E42E3D5A0}"/>
              </a:ext>
            </a:extLst>
          </p:cNvPr>
          <p:cNvSpPr>
            <a:spLocks noGrp="1"/>
          </p:cNvSpPr>
          <p:nvPr>
            <p:ph type="body" sz="quarter" idx="13"/>
          </p:nvPr>
        </p:nvSpPr>
        <p:spPr>
          <a:xfrm flipV="1">
            <a:off x="7620000" y="1156161"/>
            <a:ext cx="274320" cy="45719"/>
          </a:xfrm>
        </p:spPr>
        <p:txBody>
          <a:bodyPr>
            <a:normAutofit fontScale="25000" lnSpcReduction="20000"/>
          </a:bodyPr>
          <a:lstStyle/>
          <a:p>
            <a:endParaRPr lang="en-US" dirty="0"/>
          </a:p>
        </p:txBody>
      </p:sp>
      <p:sp>
        <p:nvSpPr>
          <p:cNvPr id="3" name="Text Placeholder 2">
            <a:extLst>
              <a:ext uri="{FF2B5EF4-FFF2-40B4-BE49-F238E27FC236}">
                <a16:creationId xmlns:a16="http://schemas.microsoft.com/office/drawing/2014/main" id="{23183428-5705-CE48-B7F4-4F11C93FFAA0}"/>
              </a:ext>
            </a:extLst>
          </p:cNvPr>
          <p:cNvSpPr>
            <a:spLocks noGrp="1"/>
          </p:cNvSpPr>
          <p:nvPr>
            <p:ph type="body" sz="quarter" idx="22"/>
          </p:nvPr>
        </p:nvSpPr>
        <p:spPr>
          <a:xfrm>
            <a:off x="1369694" y="2047875"/>
            <a:ext cx="6524626" cy="2026301"/>
          </a:xfrm>
        </p:spPr>
        <p:txBody>
          <a:bodyPr>
            <a:normAutofit/>
          </a:bodyPr>
          <a:lstStyle/>
          <a:p>
            <a:pPr marL="0" indent="0">
              <a:buNone/>
            </a:pPr>
            <a:r>
              <a:rPr lang="en-US" sz="4000" b="1" dirty="0">
                <a:solidFill>
                  <a:srgbClr val="0070C0"/>
                </a:solidFill>
              </a:rPr>
              <a:t>Enterprise Applications</a:t>
            </a:r>
          </a:p>
        </p:txBody>
      </p:sp>
    </p:spTree>
    <p:extLst>
      <p:ext uri="{BB962C8B-B14F-4D97-AF65-F5344CB8AC3E}">
        <p14:creationId xmlns:p14="http://schemas.microsoft.com/office/powerpoint/2010/main" val="780250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1FCF0-8756-C942-9277-343AE14DEDBD}"/>
              </a:ext>
            </a:extLst>
          </p:cNvPr>
          <p:cNvSpPr>
            <a:spLocks noGrp="1"/>
          </p:cNvSpPr>
          <p:nvPr>
            <p:ph type="body" sz="quarter" idx="13"/>
          </p:nvPr>
        </p:nvSpPr>
        <p:spPr/>
        <p:txBody>
          <a:bodyPr/>
          <a:lstStyle/>
          <a:p>
            <a:r>
              <a:rPr lang="en-US" b="1" dirty="0"/>
              <a:t>The Blockchain Bean</a:t>
            </a:r>
          </a:p>
        </p:txBody>
      </p:sp>
      <p:sp>
        <p:nvSpPr>
          <p:cNvPr id="3" name="Text Placeholder 2">
            <a:extLst>
              <a:ext uri="{FF2B5EF4-FFF2-40B4-BE49-F238E27FC236}">
                <a16:creationId xmlns:a16="http://schemas.microsoft.com/office/drawing/2014/main" id="{D9563A58-4F68-814F-863A-C0DADCA9F0A1}"/>
              </a:ext>
            </a:extLst>
          </p:cNvPr>
          <p:cNvSpPr>
            <a:spLocks noGrp="1"/>
          </p:cNvSpPr>
          <p:nvPr>
            <p:ph type="body" sz="quarter" idx="22"/>
          </p:nvPr>
        </p:nvSpPr>
        <p:spPr>
          <a:xfrm>
            <a:off x="542925" y="4143326"/>
            <a:ext cx="8897424" cy="406518"/>
          </a:xfrm>
        </p:spPr>
        <p:txBody>
          <a:bodyPr/>
          <a:lstStyle/>
          <a:p>
            <a:r>
              <a:rPr lang="en-US" sz="1800" dirty="0"/>
              <a:t>https://</a:t>
            </a:r>
            <a:r>
              <a:rPr lang="en-US" sz="1800" dirty="0" err="1"/>
              <a:t>www.ibm.com</a:t>
            </a:r>
            <a:r>
              <a:rPr lang="en-US" sz="1800" dirty="0"/>
              <a:t>/thought-leadership/</a:t>
            </a:r>
            <a:r>
              <a:rPr lang="en-US" sz="1800" dirty="0" err="1"/>
              <a:t>blockchainbean</a:t>
            </a:r>
            <a:r>
              <a:rPr lang="en-US" dirty="0"/>
              <a:t>/</a:t>
            </a:r>
          </a:p>
        </p:txBody>
      </p:sp>
      <p:pic>
        <p:nvPicPr>
          <p:cNvPr id="5" name="Picture 4">
            <a:extLst>
              <a:ext uri="{FF2B5EF4-FFF2-40B4-BE49-F238E27FC236}">
                <a16:creationId xmlns:a16="http://schemas.microsoft.com/office/drawing/2014/main" id="{9B39CBD4-B22E-6C4B-B006-D7D948E3726D}"/>
              </a:ext>
            </a:extLst>
          </p:cNvPr>
          <p:cNvPicPr>
            <a:picLocks noChangeAspect="1"/>
          </p:cNvPicPr>
          <p:nvPr/>
        </p:nvPicPr>
        <p:blipFill>
          <a:blip r:embed="rId2"/>
          <a:stretch>
            <a:fillRect/>
          </a:stretch>
        </p:blipFill>
        <p:spPr>
          <a:xfrm>
            <a:off x="209550" y="650313"/>
            <a:ext cx="7610475" cy="3226362"/>
          </a:xfrm>
          <a:prstGeom prst="rect">
            <a:avLst/>
          </a:prstGeom>
        </p:spPr>
      </p:pic>
    </p:spTree>
    <p:extLst>
      <p:ext uri="{BB962C8B-B14F-4D97-AF65-F5344CB8AC3E}">
        <p14:creationId xmlns:p14="http://schemas.microsoft.com/office/powerpoint/2010/main" val="3649152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EF3481-13BA-8742-ABA0-C7BBFC497204}"/>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E32FF977-A843-8249-A9E0-8F77F69C56C1}"/>
              </a:ext>
            </a:extLst>
          </p:cNvPr>
          <p:cNvPicPr>
            <a:picLocks noChangeAspect="1"/>
          </p:cNvPicPr>
          <p:nvPr/>
        </p:nvPicPr>
        <p:blipFill>
          <a:blip r:embed="rId3"/>
          <a:stretch>
            <a:fillRect/>
          </a:stretch>
        </p:blipFill>
        <p:spPr>
          <a:xfrm>
            <a:off x="296884" y="0"/>
            <a:ext cx="7894320" cy="4403051"/>
          </a:xfrm>
          <a:prstGeom prst="rect">
            <a:avLst/>
          </a:prstGeom>
        </p:spPr>
      </p:pic>
      <p:sp>
        <p:nvSpPr>
          <p:cNvPr id="3" name="Text Placeholder 2">
            <a:extLst>
              <a:ext uri="{FF2B5EF4-FFF2-40B4-BE49-F238E27FC236}">
                <a16:creationId xmlns:a16="http://schemas.microsoft.com/office/drawing/2014/main" id="{543EF032-F162-494D-9FD2-CFB729615B0C}"/>
              </a:ext>
            </a:extLst>
          </p:cNvPr>
          <p:cNvSpPr>
            <a:spLocks noGrp="1"/>
          </p:cNvSpPr>
          <p:nvPr>
            <p:ph type="body" sz="quarter" idx="22"/>
          </p:nvPr>
        </p:nvSpPr>
        <p:spPr>
          <a:xfrm flipV="1">
            <a:off x="8906494" y="4236101"/>
            <a:ext cx="116660" cy="145894"/>
          </a:xfrm>
        </p:spPr>
        <p:txBody>
          <a:bodyPr>
            <a:normAutofit fontScale="32500" lnSpcReduction="20000"/>
          </a:bodyPr>
          <a:lstStyle/>
          <a:p>
            <a:endParaRPr lang="en-US" dirty="0"/>
          </a:p>
        </p:txBody>
      </p:sp>
      <p:sp>
        <p:nvSpPr>
          <p:cNvPr id="5" name="Rectangle 4">
            <a:extLst>
              <a:ext uri="{FF2B5EF4-FFF2-40B4-BE49-F238E27FC236}">
                <a16:creationId xmlns:a16="http://schemas.microsoft.com/office/drawing/2014/main" id="{6C56C571-1D25-6449-B7A3-755F38661B9A}"/>
              </a:ext>
            </a:extLst>
          </p:cNvPr>
          <p:cNvSpPr/>
          <p:nvPr/>
        </p:nvSpPr>
        <p:spPr>
          <a:xfrm>
            <a:off x="296884" y="4085850"/>
            <a:ext cx="8348351" cy="646331"/>
          </a:xfrm>
          <a:prstGeom prst="rect">
            <a:avLst/>
          </a:prstGeom>
        </p:spPr>
        <p:txBody>
          <a:bodyPr wrap="square">
            <a:spAutoFit/>
          </a:bodyPr>
          <a:lstStyle/>
          <a:p>
            <a:r>
              <a:rPr lang="en-US" dirty="0"/>
              <a:t>https://</a:t>
            </a:r>
            <a:r>
              <a:rPr lang="en-US" dirty="0" err="1"/>
              <a:t>www.hyperledger.org</a:t>
            </a:r>
            <a:r>
              <a:rPr lang="en-US" dirty="0"/>
              <a:t>/blog/2019/01/24/hyperledger-fabric-in-action-conflict-proofing-tantalum-mining-in-rwanda</a:t>
            </a:r>
          </a:p>
        </p:txBody>
      </p:sp>
    </p:spTree>
    <p:extLst>
      <p:ext uri="{BB962C8B-B14F-4D97-AF65-F5344CB8AC3E}">
        <p14:creationId xmlns:p14="http://schemas.microsoft.com/office/powerpoint/2010/main" val="2364499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C6AEF1-9CDA-8841-84FA-EB240BC317F3}"/>
              </a:ext>
            </a:extLst>
          </p:cNvPr>
          <p:cNvSpPr>
            <a:spLocks noGrp="1"/>
          </p:cNvSpPr>
          <p:nvPr>
            <p:ph type="body" sz="quarter" idx="13"/>
          </p:nvPr>
        </p:nvSpPr>
        <p:spPr/>
        <p:txBody>
          <a:bodyPr/>
          <a:lstStyle/>
          <a:p>
            <a:r>
              <a:rPr lang="sv-SE" b="1" dirty="0"/>
              <a:t>IBM </a:t>
            </a:r>
            <a:r>
              <a:rPr lang="sv-SE" b="1" dirty="0" err="1"/>
              <a:t>Food</a:t>
            </a:r>
            <a:r>
              <a:rPr lang="sv-SE" b="1" dirty="0"/>
              <a:t> Trust</a:t>
            </a:r>
          </a:p>
        </p:txBody>
      </p:sp>
      <p:sp>
        <p:nvSpPr>
          <p:cNvPr id="3" name="Text Placeholder 2">
            <a:extLst>
              <a:ext uri="{FF2B5EF4-FFF2-40B4-BE49-F238E27FC236}">
                <a16:creationId xmlns:a16="http://schemas.microsoft.com/office/drawing/2014/main" id="{C29BF5EB-471A-8741-990F-85AA3E2CA98C}"/>
              </a:ext>
            </a:extLst>
          </p:cNvPr>
          <p:cNvSpPr>
            <a:spLocks noGrp="1"/>
          </p:cNvSpPr>
          <p:nvPr>
            <p:ph type="body" sz="quarter" idx="22"/>
          </p:nvPr>
        </p:nvSpPr>
        <p:spPr>
          <a:xfrm>
            <a:off x="246576" y="882256"/>
            <a:ext cx="8897424" cy="2966219"/>
          </a:xfrm>
        </p:spPr>
        <p:txBody>
          <a:bodyPr/>
          <a:lstStyle/>
          <a:p>
            <a:pPr marL="0" indent="0">
              <a:buNone/>
            </a:pPr>
            <a:r>
              <a:rPr lang="sv-SE" b="1" dirty="0"/>
              <a:t>IBM </a:t>
            </a:r>
            <a:r>
              <a:rPr lang="sv-SE" b="1" dirty="0" err="1"/>
              <a:t>Food</a:t>
            </a:r>
            <a:r>
              <a:rPr lang="sv-SE" b="1" dirty="0"/>
              <a:t> Trust </a:t>
            </a:r>
          </a:p>
          <a:p>
            <a:pPr marL="0" indent="0">
              <a:buNone/>
            </a:pPr>
            <a:r>
              <a:rPr lang="sv-SE" b="1" dirty="0">
                <a:hlinkClick r:id="rId2"/>
              </a:rPr>
              <a:t>https://www.ibm.com/blockchain/solutions/food-trust</a:t>
            </a:r>
            <a:endParaRPr lang="sv-SE" b="1" dirty="0"/>
          </a:p>
          <a:p>
            <a:pPr marL="0" indent="0">
              <a:buNone/>
            </a:pPr>
            <a:r>
              <a:rPr lang="sv-SE" dirty="0">
                <a:hlinkClick r:id="rId3"/>
              </a:rPr>
              <a:t>https://www-01.ibm.com/common/ssi/cgi-bin/ssialias?htmlfid=01022001USEN</a:t>
            </a:r>
            <a:endParaRPr lang="sv-SE" dirty="0"/>
          </a:p>
          <a:p>
            <a:pPr marL="0" indent="0">
              <a:buNone/>
            </a:pPr>
            <a:r>
              <a:rPr lang="sv-SE" dirty="0">
                <a:hlinkClick r:id="rId4"/>
              </a:rPr>
              <a:t>https://www.ibm.com/thought-leadership/blockchainbean/</a:t>
            </a:r>
            <a:endParaRPr lang="sv-SE" dirty="0"/>
          </a:p>
          <a:p>
            <a:pPr marL="0" indent="0">
              <a:buNone/>
            </a:pPr>
            <a:endParaRPr lang="sv-SE" dirty="0"/>
          </a:p>
        </p:txBody>
      </p:sp>
      <p:pic>
        <p:nvPicPr>
          <p:cNvPr id="5" name="Picture 4">
            <a:extLst>
              <a:ext uri="{FF2B5EF4-FFF2-40B4-BE49-F238E27FC236}">
                <a16:creationId xmlns:a16="http://schemas.microsoft.com/office/drawing/2014/main" id="{2EC512C1-77EB-8C4E-AAF8-3AF0E3B71B6F}"/>
              </a:ext>
            </a:extLst>
          </p:cNvPr>
          <p:cNvPicPr>
            <a:picLocks noChangeAspect="1"/>
          </p:cNvPicPr>
          <p:nvPr/>
        </p:nvPicPr>
        <p:blipFill>
          <a:blip r:embed="rId5"/>
          <a:stretch>
            <a:fillRect/>
          </a:stretch>
        </p:blipFill>
        <p:spPr>
          <a:xfrm>
            <a:off x="246576" y="1803014"/>
            <a:ext cx="2849520" cy="3196022"/>
          </a:xfrm>
          <a:prstGeom prst="rect">
            <a:avLst/>
          </a:prstGeom>
        </p:spPr>
      </p:pic>
      <p:sp>
        <p:nvSpPr>
          <p:cNvPr id="6" name="Rectangle 5">
            <a:extLst>
              <a:ext uri="{FF2B5EF4-FFF2-40B4-BE49-F238E27FC236}">
                <a16:creationId xmlns:a16="http://schemas.microsoft.com/office/drawing/2014/main" id="{96CE7942-B436-814C-A652-98EEBC459712}"/>
              </a:ext>
            </a:extLst>
          </p:cNvPr>
          <p:cNvSpPr/>
          <p:nvPr/>
        </p:nvSpPr>
        <p:spPr>
          <a:xfrm>
            <a:off x="2904877" y="4806662"/>
            <a:ext cx="5992547" cy="369332"/>
          </a:xfrm>
          <a:prstGeom prst="rect">
            <a:avLst/>
          </a:prstGeom>
        </p:spPr>
        <p:txBody>
          <a:bodyPr wrap="square">
            <a:spAutoFit/>
          </a:bodyPr>
          <a:lstStyle/>
          <a:p>
            <a:r>
              <a:rPr lang="sv-SE" sz="1200" dirty="0"/>
              <a:t>https://</a:t>
            </a:r>
            <a:r>
              <a:rPr lang="sv-SE" sz="1200" dirty="0" err="1"/>
              <a:t>developer.ibm.com</a:t>
            </a:r>
            <a:r>
              <a:rPr lang="sv-SE" sz="1200" dirty="0"/>
              <a:t>/</a:t>
            </a:r>
            <a:r>
              <a:rPr lang="sv-SE" sz="1200" dirty="0" err="1"/>
              <a:t>patterns</a:t>
            </a:r>
            <a:r>
              <a:rPr lang="sv-SE" sz="1200" dirty="0"/>
              <a:t>/</a:t>
            </a:r>
            <a:r>
              <a:rPr lang="sv-SE" sz="1200" dirty="0" err="1"/>
              <a:t>track</a:t>
            </a:r>
            <a:r>
              <a:rPr lang="sv-SE" sz="1200" dirty="0"/>
              <a:t>-the-</a:t>
            </a:r>
            <a:r>
              <a:rPr lang="sv-SE" sz="1200" dirty="0" err="1"/>
              <a:t>coffee</a:t>
            </a:r>
            <a:r>
              <a:rPr lang="sv-SE" sz="1200" dirty="0"/>
              <a:t>-</a:t>
            </a:r>
            <a:r>
              <a:rPr lang="sv-SE" sz="1200" dirty="0" err="1"/>
              <a:t>supply</a:t>
            </a:r>
            <a:r>
              <a:rPr lang="sv-SE" sz="1200" dirty="0"/>
              <a:t>-</a:t>
            </a:r>
            <a:r>
              <a:rPr lang="sv-SE" sz="1200" dirty="0" err="1"/>
              <a:t>chain</a:t>
            </a:r>
            <a:r>
              <a:rPr lang="sv-SE" sz="1200" dirty="0"/>
              <a:t>-on-the-</a:t>
            </a:r>
            <a:r>
              <a:rPr lang="sv-SE" sz="1200" dirty="0" err="1"/>
              <a:t>blockchain</a:t>
            </a:r>
            <a:r>
              <a:rPr lang="sv-SE" dirty="0"/>
              <a:t>/</a:t>
            </a:r>
          </a:p>
        </p:txBody>
      </p:sp>
      <p:pic>
        <p:nvPicPr>
          <p:cNvPr id="8" name="Picture 7">
            <a:extLst>
              <a:ext uri="{FF2B5EF4-FFF2-40B4-BE49-F238E27FC236}">
                <a16:creationId xmlns:a16="http://schemas.microsoft.com/office/drawing/2014/main" id="{3AD28466-C939-8B4E-9198-5110036078CF}"/>
              </a:ext>
            </a:extLst>
          </p:cNvPr>
          <p:cNvPicPr>
            <a:picLocks noChangeAspect="1"/>
          </p:cNvPicPr>
          <p:nvPr/>
        </p:nvPicPr>
        <p:blipFill>
          <a:blip r:embed="rId6"/>
          <a:stretch>
            <a:fillRect/>
          </a:stretch>
        </p:blipFill>
        <p:spPr>
          <a:xfrm>
            <a:off x="4790858" y="571175"/>
            <a:ext cx="4353142" cy="4292091"/>
          </a:xfrm>
          <a:prstGeom prst="rect">
            <a:avLst/>
          </a:prstGeom>
        </p:spPr>
      </p:pic>
    </p:spTree>
    <p:extLst>
      <p:ext uri="{BB962C8B-B14F-4D97-AF65-F5344CB8AC3E}">
        <p14:creationId xmlns:p14="http://schemas.microsoft.com/office/powerpoint/2010/main" val="1084098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D23334-7298-4944-98E5-5F8AA55D7E4E}"/>
              </a:ext>
            </a:extLst>
          </p:cNvPr>
          <p:cNvSpPr>
            <a:spLocks noGrp="1"/>
          </p:cNvSpPr>
          <p:nvPr>
            <p:ph type="body" sz="quarter" idx="13"/>
          </p:nvPr>
        </p:nvSpPr>
        <p:spPr/>
        <p:txBody>
          <a:bodyPr/>
          <a:lstStyle/>
          <a:p>
            <a:r>
              <a:rPr lang="en-US" b="1" dirty="0"/>
              <a:t>IBM Food Trust architecture</a:t>
            </a:r>
          </a:p>
          <a:p>
            <a:endParaRPr lang="en-US" dirty="0"/>
          </a:p>
        </p:txBody>
      </p:sp>
      <p:pic>
        <p:nvPicPr>
          <p:cNvPr id="4" name="Picture 3">
            <a:extLst>
              <a:ext uri="{FF2B5EF4-FFF2-40B4-BE49-F238E27FC236}">
                <a16:creationId xmlns:a16="http://schemas.microsoft.com/office/drawing/2014/main" id="{980DFC2E-C416-CF40-9EA5-8118D0408B53}"/>
              </a:ext>
            </a:extLst>
          </p:cNvPr>
          <p:cNvPicPr>
            <a:picLocks noChangeAspect="1"/>
          </p:cNvPicPr>
          <p:nvPr/>
        </p:nvPicPr>
        <p:blipFill>
          <a:blip r:embed="rId2"/>
          <a:stretch>
            <a:fillRect/>
          </a:stretch>
        </p:blipFill>
        <p:spPr>
          <a:xfrm>
            <a:off x="4697730" y="650313"/>
            <a:ext cx="4212099" cy="3331852"/>
          </a:xfrm>
          <a:prstGeom prst="rect">
            <a:avLst/>
          </a:prstGeom>
        </p:spPr>
      </p:pic>
      <p:sp>
        <p:nvSpPr>
          <p:cNvPr id="3" name="Text Placeholder 2">
            <a:extLst>
              <a:ext uri="{FF2B5EF4-FFF2-40B4-BE49-F238E27FC236}">
                <a16:creationId xmlns:a16="http://schemas.microsoft.com/office/drawing/2014/main" id="{639D9F9A-22D6-FF45-A146-97315D31C737}"/>
              </a:ext>
            </a:extLst>
          </p:cNvPr>
          <p:cNvSpPr>
            <a:spLocks noGrp="1"/>
          </p:cNvSpPr>
          <p:nvPr>
            <p:ph type="body" sz="quarter" idx="22"/>
          </p:nvPr>
        </p:nvSpPr>
        <p:spPr>
          <a:xfrm>
            <a:off x="8383978" y="3895105"/>
            <a:ext cx="639175" cy="340995"/>
          </a:xfrm>
        </p:spPr>
        <p:txBody>
          <a:bodyPr/>
          <a:lstStyle/>
          <a:p>
            <a:endParaRPr lang="en-US" dirty="0"/>
          </a:p>
        </p:txBody>
      </p:sp>
      <p:sp>
        <p:nvSpPr>
          <p:cNvPr id="5" name="Rectangle 4">
            <a:extLst>
              <a:ext uri="{FF2B5EF4-FFF2-40B4-BE49-F238E27FC236}">
                <a16:creationId xmlns:a16="http://schemas.microsoft.com/office/drawing/2014/main" id="{12C2ABFB-733C-D640-8380-C6A25570C06A}"/>
              </a:ext>
            </a:extLst>
          </p:cNvPr>
          <p:cNvSpPr/>
          <p:nvPr/>
        </p:nvSpPr>
        <p:spPr>
          <a:xfrm>
            <a:off x="125730" y="650313"/>
            <a:ext cx="4572000" cy="3293209"/>
          </a:xfrm>
          <a:prstGeom prst="rect">
            <a:avLst/>
          </a:prstGeom>
        </p:spPr>
        <p:txBody>
          <a:bodyPr>
            <a:spAutoFit/>
          </a:bodyPr>
          <a:lstStyle/>
          <a:p>
            <a:r>
              <a:rPr lang="en-US" b="1" dirty="0">
                <a:latin typeface="+mj-lt"/>
              </a:rPr>
              <a:t>DATA ENTRY AND ACCESS </a:t>
            </a:r>
            <a:endParaRPr lang="en-US" dirty="0">
              <a:latin typeface="+mj-lt"/>
            </a:endParaRPr>
          </a:p>
          <a:p>
            <a:r>
              <a:rPr lang="en-US" sz="1600" dirty="0">
                <a:solidFill>
                  <a:srgbClr val="384F56"/>
                </a:solidFill>
                <a:latin typeface="IBMPlexSans" panose="020B0503050203000203" pitchFamily="34" charset="77"/>
              </a:rPr>
              <a:t>Leveraging solution and global standards to share data with any network participant authorized by the data owner, you can feel confident knowing your data is shared only with need-to-know business partners in a secure and confidential environment</a:t>
            </a:r>
            <a:r>
              <a:rPr lang="en-US" dirty="0">
                <a:solidFill>
                  <a:srgbClr val="384F56"/>
                </a:solidFill>
                <a:latin typeface="IBMPlexSans" panose="020B0503050203000203" pitchFamily="34" charset="77"/>
              </a:rPr>
              <a:t>. </a:t>
            </a:r>
            <a:endParaRPr lang="en-US" dirty="0"/>
          </a:p>
          <a:p>
            <a:r>
              <a:rPr lang="en-US" b="1" dirty="0">
                <a:latin typeface="+mj-lt"/>
              </a:rPr>
              <a:t>CERTIFICATIONS</a:t>
            </a:r>
            <a:r>
              <a:rPr lang="en-US" sz="2800" b="1" dirty="0">
                <a:solidFill>
                  <a:srgbClr val="42FFA5"/>
                </a:solidFill>
                <a:latin typeface="IBMPlexSans" panose="020B0503050203000203" pitchFamily="34" charset="77"/>
              </a:rPr>
              <a:t> </a:t>
            </a:r>
            <a:endParaRPr lang="en-US" dirty="0"/>
          </a:p>
          <a:p>
            <a:r>
              <a:rPr lang="en-US" sz="1600" dirty="0">
                <a:solidFill>
                  <a:srgbClr val="384F56"/>
                </a:solidFill>
                <a:latin typeface="IBMPlexSans" panose="020B0503050203000203" pitchFamily="34" charset="77"/>
              </a:rPr>
              <a:t>Digitize business critical certificates and inspection documents to optimize efficiency for information management, certify provenance, and ensure authenticity. </a:t>
            </a:r>
            <a:endParaRPr lang="en-US" sz="1600" dirty="0"/>
          </a:p>
        </p:txBody>
      </p:sp>
    </p:spTree>
    <p:extLst>
      <p:ext uri="{BB962C8B-B14F-4D97-AF65-F5344CB8AC3E}">
        <p14:creationId xmlns:p14="http://schemas.microsoft.com/office/powerpoint/2010/main" val="1661756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E71332-44AC-0345-B297-14A9D6203533}"/>
              </a:ext>
            </a:extLst>
          </p:cNvPr>
          <p:cNvSpPr>
            <a:spLocks noGrp="1"/>
          </p:cNvSpPr>
          <p:nvPr>
            <p:ph type="body" sz="quarter" idx="13"/>
          </p:nvPr>
        </p:nvSpPr>
        <p:spPr/>
        <p:txBody>
          <a:bodyPr/>
          <a:lstStyle/>
          <a:p>
            <a:r>
              <a:rPr lang="en-US" b="1" dirty="0"/>
              <a:t>IBM Food Trust architecture</a:t>
            </a:r>
          </a:p>
        </p:txBody>
      </p:sp>
      <p:sp>
        <p:nvSpPr>
          <p:cNvPr id="3" name="Text Placeholder 2">
            <a:extLst>
              <a:ext uri="{FF2B5EF4-FFF2-40B4-BE49-F238E27FC236}">
                <a16:creationId xmlns:a16="http://schemas.microsoft.com/office/drawing/2014/main" id="{5526EBA4-6409-7944-989D-3449976B8F44}"/>
              </a:ext>
            </a:extLst>
          </p:cNvPr>
          <p:cNvSpPr>
            <a:spLocks noGrp="1"/>
          </p:cNvSpPr>
          <p:nvPr>
            <p:ph type="body" sz="quarter" idx="22"/>
          </p:nvPr>
        </p:nvSpPr>
        <p:spPr>
          <a:xfrm>
            <a:off x="7718960" y="3740727"/>
            <a:ext cx="1304193" cy="495374"/>
          </a:xfrm>
        </p:spPr>
        <p:txBody>
          <a:bodyPr/>
          <a:lstStyle/>
          <a:p>
            <a:r>
              <a:rPr lang="en-US" dirty="0"/>
              <a:t> </a:t>
            </a:r>
          </a:p>
        </p:txBody>
      </p:sp>
      <p:pic>
        <p:nvPicPr>
          <p:cNvPr id="5" name="Picture 4">
            <a:extLst>
              <a:ext uri="{FF2B5EF4-FFF2-40B4-BE49-F238E27FC236}">
                <a16:creationId xmlns:a16="http://schemas.microsoft.com/office/drawing/2014/main" id="{6DE123E0-0892-A746-964B-B72FD5BF2A10}"/>
              </a:ext>
            </a:extLst>
          </p:cNvPr>
          <p:cNvPicPr>
            <a:picLocks noChangeAspect="1"/>
          </p:cNvPicPr>
          <p:nvPr/>
        </p:nvPicPr>
        <p:blipFill>
          <a:blip r:embed="rId2"/>
          <a:stretch>
            <a:fillRect/>
          </a:stretch>
        </p:blipFill>
        <p:spPr>
          <a:xfrm>
            <a:off x="4821882" y="1028858"/>
            <a:ext cx="3725581" cy="3569850"/>
          </a:xfrm>
          <a:prstGeom prst="rect">
            <a:avLst/>
          </a:prstGeom>
        </p:spPr>
      </p:pic>
      <p:sp>
        <p:nvSpPr>
          <p:cNvPr id="6" name="Rectangle 5">
            <a:extLst>
              <a:ext uri="{FF2B5EF4-FFF2-40B4-BE49-F238E27FC236}">
                <a16:creationId xmlns:a16="http://schemas.microsoft.com/office/drawing/2014/main" id="{55631A7F-B19C-4341-BA08-237602EBFA0C}"/>
              </a:ext>
            </a:extLst>
          </p:cNvPr>
          <p:cNvSpPr/>
          <p:nvPr/>
        </p:nvSpPr>
        <p:spPr>
          <a:xfrm>
            <a:off x="2220686" y="4598708"/>
            <a:ext cx="6029894" cy="461665"/>
          </a:xfrm>
          <a:prstGeom prst="rect">
            <a:avLst/>
          </a:prstGeom>
        </p:spPr>
        <p:txBody>
          <a:bodyPr wrap="square">
            <a:spAutoFit/>
          </a:bodyPr>
          <a:lstStyle/>
          <a:p>
            <a:r>
              <a:rPr lang="en-US" sz="1200" dirty="0"/>
              <a:t>https://</a:t>
            </a:r>
            <a:r>
              <a:rPr lang="en-US" sz="1200" dirty="0" err="1"/>
              <a:t>public.dhe.ibm.com</a:t>
            </a:r>
            <a:r>
              <a:rPr lang="en-US" sz="1200" dirty="0"/>
              <a:t>/common/</a:t>
            </a:r>
            <a:r>
              <a:rPr lang="en-US" sz="1200" dirty="0" err="1"/>
              <a:t>ssi</a:t>
            </a:r>
            <a:r>
              <a:rPr lang="en-US" sz="1200" dirty="0"/>
              <a:t>/</a:t>
            </a:r>
            <a:r>
              <a:rPr lang="en-US" sz="1200" dirty="0" err="1"/>
              <a:t>ecm</a:t>
            </a:r>
            <a:r>
              <a:rPr lang="en-US" sz="1200" dirty="0"/>
              <a:t>/01/</a:t>
            </a:r>
            <a:r>
              <a:rPr lang="en-US" sz="1200" dirty="0" err="1"/>
              <a:t>en</a:t>
            </a:r>
            <a:r>
              <a:rPr lang="en-US" sz="1200" dirty="0"/>
              <a:t>/01022001usen/about-ibm-food-trust_01022001USEN.pdf</a:t>
            </a:r>
          </a:p>
        </p:txBody>
      </p:sp>
      <p:sp>
        <p:nvSpPr>
          <p:cNvPr id="7" name="Rectangle 6">
            <a:extLst>
              <a:ext uri="{FF2B5EF4-FFF2-40B4-BE49-F238E27FC236}">
                <a16:creationId xmlns:a16="http://schemas.microsoft.com/office/drawing/2014/main" id="{89273208-7BA3-0B43-B9E1-CA7B3F2D909E}"/>
              </a:ext>
            </a:extLst>
          </p:cNvPr>
          <p:cNvSpPr/>
          <p:nvPr/>
        </p:nvSpPr>
        <p:spPr>
          <a:xfrm>
            <a:off x="125730" y="1163393"/>
            <a:ext cx="4572000" cy="1754326"/>
          </a:xfrm>
          <a:prstGeom prst="rect">
            <a:avLst/>
          </a:prstGeom>
        </p:spPr>
        <p:txBody>
          <a:bodyPr>
            <a:spAutoFit/>
          </a:bodyPr>
          <a:lstStyle/>
          <a:p>
            <a:r>
              <a:rPr lang="en-US" dirty="0">
                <a:solidFill>
                  <a:srgbClr val="384F56"/>
                </a:solidFill>
                <a:latin typeface="IBMPlexSans" panose="020B0503050203000203" pitchFamily="34" charset="77"/>
              </a:rPr>
              <a:t>IBM Food Trust solution users can quickly locate items from the supply chain, in real time, by querying food product identifiers such as Global Trade Item Number (GTIN) or Universal Product Code (UPC), using the product name, and filtering on dates. </a:t>
            </a:r>
            <a:endParaRPr lang="en-US" dirty="0"/>
          </a:p>
        </p:txBody>
      </p:sp>
    </p:spTree>
    <p:extLst>
      <p:ext uri="{BB962C8B-B14F-4D97-AF65-F5344CB8AC3E}">
        <p14:creationId xmlns:p14="http://schemas.microsoft.com/office/powerpoint/2010/main" val="1304663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22FAE1-055F-A649-AE2A-8445CC5ECE58}"/>
              </a:ext>
            </a:extLst>
          </p:cNvPr>
          <p:cNvSpPr>
            <a:spLocks noGrp="1"/>
          </p:cNvSpPr>
          <p:nvPr>
            <p:ph type="body" sz="quarter" idx="13"/>
          </p:nvPr>
        </p:nvSpPr>
        <p:spPr>
          <a:xfrm>
            <a:off x="280109" y="1320120"/>
            <a:ext cx="7768590" cy="1011698"/>
          </a:xfrm>
        </p:spPr>
        <p:txBody>
          <a:bodyPr>
            <a:noAutofit/>
          </a:bodyPr>
          <a:lstStyle/>
          <a:p>
            <a:pPr marL="285750" indent="-285750">
              <a:buFont typeface="Arial" panose="020B0604020202020204" pitchFamily="34" charset="0"/>
              <a:buChar char="•"/>
            </a:pPr>
            <a:r>
              <a:rPr lang="en-US" sz="1800" dirty="0">
                <a:solidFill>
                  <a:schemeClr val="tx1"/>
                </a:solidFill>
              </a:rPr>
              <a:t>Once you have access to the solution, you will onboard your organization by building and authorizing a team to register and integrate all pertinent information and data. </a:t>
            </a:r>
          </a:p>
          <a:p>
            <a:pPr marL="285750" indent="-285750">
              <a:buFont typeface="Arial" panose="020B0604020202020204" pitchFamily="34" charset="0"/>
              <a:buChar char="•"/>
            </a:pPr>
            <a:r>
              <a:rPr lang="en-US" sz="1800" dirty="0">
                <a:solidFill>
                  <a:schemeClr val="tx1"/>
                </a:solidFill>
              </a:rPr>
              <a:t>The IBM Food Trust solution assigns predefined roles that grant users authorization to execute specific network tasks on behalf of their organization. </a:t>
            </a:r>
          </a:p>
          <a:p>
            <a:pPr marL="285750" indent="-285750">
              <a:buFont typeface="Arial" panose="020B0604020202020204" pitchFamily="34" charset="0"/>
              <a:buChar char="•"/>
            </a:pPr>
            <a:r>
              <a:rPr lang="en-US" sz="1800" dirty="0">
                <a:solidFill>
                  <a:schemeClr val="tx1"/>
                </a:solidFill>
              </a:rPr>
              <a:t>Assigning roles enables account administrators to easily control the level of access provided to each individual user in their organization. </a:t>
            </a:r>
          </a:p>
          <a:p>
            <a:pPr marL="285750" indent="-285750">
              <a:buFont typeface="Arial" panose="020B0604020202020204" pitchFamily="34" charset="0"/>
              <a:buChar char="•"/>
            </a:pPr>
            <a:r>
              <a:rPr lang="en-US" sz="1800" dirty="0">
                <a:solidFill>
                  <a:schemeClr val="tx1"/>
                </a:solidFill>
              </a:rPr>
              <a:t>When onboarding new users to the solution, an account administrator must assign a role to each user: </a:t>
            </a:r>
          </a:p>
        </p:txBody>
      </p:sp>
      <p:sp>
        <p:nvSpPr>
          <p:cNvPr id="3" name="Text Placeholder 2">
            <a:extLst>
              <a:ext uri="{FF2B5EF4-FFF2-40B4-BE49-F238E27FC236}">
                <a16:creationId xmlns:a16="http://schemas.microsoft.com/office/drawing/2014/main" id="{402FEAB8-0E9B-2A4C-A131-E107FF87042F}"/>
              </a:ext>
            </a:extLst>
          </p:cNvPr>
          <p:cNvSpPr>
            <a:spLocks noGrp="1"/>
          </p:cNvSpPr>
          <p:nvPr>
            <p:ph type="body" sz="quarter" idx="22"/>
          </p:nvPr>
        </p:nvSpPr>
        <p:spPr>
          <a:xfrm>
            <a:off x="8870868" y="4096987"/>
            <a:ext cx="152286" cy="139114"/>
          </a:xfrm>
        </p:spPr>
        <p:txBody>
          <a:bodyPr>
            <a:normAutofit fontScale="25000" lnSpcReduction="20000"/>
          </a:bodyPr>
          <a:lstStyle/>
          <a:p>
            <a:r>
              <a:rPr lang="en-US" dirty="0"/>
              <a:t> </a:t>
            </a:r>
          </a:p>
        </p:txBody>
      </p:sp>
      <p:sp>
        <p:nvSpPr>
          <p:cNvPr id="4" name="Text Placeholder 1">
            <a:extLst>
              <a:ext uri="{FF2B5EF4-FFF2-40B4-BE49-F238E27FC236}">
                <a16:creationId xmlns:a16="http://schemas.microsoft.com/office/drawing/2014/main" id="{80301E2B-27E9-3946-8DC0-EAFF804C6728}"/>
              </a:ext>
            </a:extLst>
          </p:cNvPr>
          <p:cNvSpPr txBox="1">
            <a:spLocks/>
          </p:cNvSpPr>
          <p:nvPr/>
        </p:nvSpPr>
        <p:spPr>
          <a:xfrm>
            <a:off x="125730" y="144464"/>
            <a:ext cx="7768590" cy="101169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400" b="0" kern="1200">
                <a:ln>
                  <a:noFill/>
                </a:ln>
                <a:solidFill>
                  <a:srgbClr val="0064FF"/>
                </a:solidFill>
                <a:latin typeface="Arial"/>
                <a:ea typeface="+mn-ea"/>
                <a:cs typeface="Arial"/>
              </a:defRPr>
            </a:lvl1pPr>
            <a:lvl2pPr marL="742950" indent="-28575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2pPr>
            <a:lvl3pPr marL="11430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sv-SE" b="1" dirty="0"/>
          </a:p>
        </p:txBody>
      </p:sp>
      <p:sp>
        <p:nvSpPr>
          <p:cNvPr id="5" name="Text Placeholder 1">
            <a:extLst>
              <a:ext uri="{FF2B5EF4-FFF2-40B4-BE49-F238E27FC236}">
                <a16:creationId xmlns:a16="http://schemas.microsoft.com/office/drawing/2014/main" id="{CC229B02-83EC-3541-BA12-D4526C59E7AC}"/>
              </a:ext>
            </a:extLst>
          </p:cNvPr>
          <p:cNvSpPr txBox="1">
            <a:spLocks/>
          </p:cNvSpPr>
          <p:nvPr/>
        </p:nvSpPr>
        <p:spPr>
          <a:xfrm>
            <a:off x="278130" y="296864"/>
            <a:ext cx="7768590" cy="101169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400" b="0" kern="1200">
                <a:ln>
                  <a:noFill/>
                </a:ln>
                <a:solidFill>
                  <a:srgbClr val="0064FF"/>
                </a:solidFill>
                <a:latin typeface="Arial"/>
                <a:ea typeface="+mn-ea"/>
                <a:cs typeface="Arial"/>
              </a:defRPr>
            </a:lvl1pPr>
            <a:lvl2pPr marL="742950" indent="-28575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2pPr>
            <a:lvl3pPr marL="11430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IBM Food Trust architecture</a:t>
            </a:r>
          </a:p>
          <a:p>
            <a:endParaRPr lang="en-US" dirty="0"/>
          </a:p>
        </p:txBody>
      </p:sp>
    </p:spTree>
    <p:extLst>
      <p:ext uri="{BB962C8B-B14F-4D97-AF65-F5344CB8AC3E}">
        <p14:creationId xmlns:p14="http://schemas.microsoft.com/office/powerpoint/2010/main" val="317454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08611B-AE0B-C04A-AA43-00A11397F3EA}"/>
              </a:ext>
            </a:extLst>
          </p:cNvPr>
          <p:cNvSpPr>
            <a:spLocks noGrp="1"/>
          </p:cNvSpPr>
          <p:nvPr>
            <p:ph type="body" sz="quarter" idx="13"/>
          </p:nvPr>
        </p:nvSpPr>
        <p:spPr/>
        <p:txBody>
          <a:bodyPr/>
          <a:lstStyle/>
          <a:p>
            <a:r>
              <a:rPr lang="sv-SE" b="1" dirty="0"/>
              <a:t>Tradelens: </a:t>
            </a:r>
            <a:r>
              <a:rPr lang="sv-SE" b="1" dirty="0" err="1"/>
              <a:t>Digitizing</a:t>
            </a:r>
            <a:r>
              <a:rPr lang="sv-SE" b="1" dirty="0"/>
              <a:t> the Global </a:t>
            </a:r>
            <a:r>
              <a:rPr lang="sv-SE" b="1" dirty="0" err="1"/>
              <a:t>Supply</a:t>
            </a:r>
            <a:r>
              <a:rPr lang="sv-SE" b="1" dirty="0"/>
              <a:t> </a:t>
            </a:r>
            <a:r>
              <a:rPr lang="sv-SE" b="1" dirty="0" err="1"/>
              <a:t>Chain</a:t>
            </a:r>
            <a:endParaRPr lang="sv-SE" b="1" dirty="0"/>
          </a:p>
        </p:txBody>
      </p:sp>
      <p:sp>
        <p:nvSpPr>
          <p:cNvPr id="3" name="Text Placeholder 2">
            <a:extLst>
              <a:ext uri="{FF2B5EF4-FFF2-40B4-BE49-F238E27FC236}">
                <a16:creationId xmlns:a16="http://schemas.microsoft.com/office/drawing/2014/main" id="{1534F339-BF0C-DF43-909A-1636C262700A}"/>
              </a:ext>
            </a:extLst>
          </p:cNvPr>
          <p:cNvSpPr>
            <a:spLocks noGrp="1"/>
          </p:cNvSpPr>
          <p:nvPr>
            <p:ph type="body" sz="quarter" idx="22"/>
          </p:nvPr>
        </p:nvSpPr>
        <p:spPr>
          <a:xfrm flipV="1">
            <a:off x="8977434" y="4236101"/>
            <a:ext cx="45719" cy="176873"/>
          </a:xfrm>
        </p:spPr>
        <p:txBody>
          <a:bodyPr>
            <a:normAutofit fontScale="55000" lnSpcReduction="20000"/>
          </a:bodyPr>
          <a:lstStyle/>
          <a:p>
            <a:r>
              <a:rPr lang="sv-SE" dirty="0"/>
              <a:t> </a:t>
            </a:r>
          </a:p>
        </p:txBody>
      </p:sp>
      <p:pic>
        <p:nvPicPr>
          <p:cNvPr id="5" name="Picture 4">
            <a:extLst>
              <a:ext uri="{FF2B5EF4-FFF2-40B4-BE49-F238E27FC236}">
                <a16:creationId xmlns:a16="http://schemas.microsoft.com/office/drawing/2014/main" id="{4CD1D593-974F-454E-99D8-08410C5AE16E}"/>
              </a:ext>
            </a:extLst>
          </p:cNvPr>
          <p:cNvPicPr>
            <a:picLocks noChangeAspect="1"/>
          </p:cNvPicPr>
          <p:nvPr/>
        </p:nvPicPr>
        <p:blipFill>
          <a:blip r:embed="rId2"/>
          <a:stretch>
            <a:fillRect/>
          </a:stretch>
        </p:blipFill>
        <p:spPr>
          <a:xfrm>
            <a:off x="109562" y="1543554"/>
            <a:ext cx="2579625" cy="848301"/>
          </a:xfrm>
          <a:prstGeom prst="rect">
            <a:avLst/>
          </a:prstGeom>
        </p:spPr>
      </p:pic>
      <p:sp>
        <p:nvSpPr>
          <p:cNvPr id="14" name="TextBox 13">
            <a:extLst>
              <a:ext uri="{FF2B5EF4-FFF2-40B4-BE49-F238E27FC236}">
                <a16:creationId xmlns:a16="http://schemas.microsoft.com/office/drawing/2014/main" id="{C5C1E5F7-A027-B04D-92BC-59B8957644B0}"/>
              </a:ext>
            </a:extLst>
          </p:cNvPr>
          <p:cNvSpPr txBox="1"/>
          <p:nvPr/>
        </p:nvSpPr>
        <p:spPr>
          <a:xfrm>
            <a:off x="218659" y="910965"/>
            <a:ext cx="5782352" cy="338554"/>
          </a:xfrm>
          <a:prstGeom prst="rect">
            <a:avLst/>
          </a:prstGeom>
          <a:noFill/>
        </p:spPr>
        <p:txBody>
          <a:bodyPr wrap="none" rtlCol="0">
            <a:spAutoFit/>
          </a:bodyPr>
          <a:lstStyle/>
          <a:p>
            <a:r>
              <a:rPr lang="sv-SE" sz="1600" dirty="0"/>
              <a:t>IBM Blockchain Services: 1500 </a:t>
            </a:r>
            <a:r>
              <a:rPr lang="sv-SE" sz="1600" dirty="0" err="1"/>
              <a:t>industry</a:t>
            </a:r>
            <a:r>
              <a:rPr lang="sv-SE" sz="1600" dirty="0"/>
              <a:t> and </a:t>
            </a:r>
            <a:r>
              <a:rPr lang="sv-SE" sz="1600" dirty="0" err="1"/>
              <a:t>technical</a:t>
            </a:r>
            <a:r>
              <a:rPr lang="sv-SE" sz="1600" dirty="0"/>
              <a:t> experts</a:t>
            </a:r>
          </a:p>
        </p:txBody>
      </p:sp>
      <p:sp>
        <p:nvSpPr>
          <p:cNvPr id="15" name="Rectangle 14">
            <a:extLst>
              <a:ext uri="{FF2B5EF4-FFF2-40B4-BE49-F238E27FC236}">
                <a16:creationId xmlns:a16="http://schemas.microsoft.com/office/drawing/2014/main" id="{AC0E5661-0F37-7041-B385-6BD4DAFB72DB}"/>
              </a:ext>
            </a:extLst>
          </p:cNvPr>
          <p:cNvSpPr/>
          <p:nvPr/>
        </p:nvSpPr>
        <p:spPr>
          <a:xfrm>
            <a:off x="2946221" y="1543554"/>
            <a:ext cx="5923722" cy="1508105"/>
          </a:xfrm>
          <a:prstGeom prst="rect">
            <a:avLst/>
          </a:prstGeom>
        </p:spPr>
        <p:txBody>
          <a:bodyPr wrap="square">
            <a:spAutoFit/>
          </a:bodyPr>
          <a:lstStyle/>
          <a:p>
            <a:r>
              <a:rPr lang="sv-SE" sz="1400" dirty="0">
                <a:hlinkClick r:id="rId3"/>
              </a:rPr>
              <a:t>https://cdn2.hubspot.net/hubfs/4989579/TradeLens%20Solution%20Brief:%20Edition%20One.pdf</a:t>
            </a:r>
            <a:r>
              <a:rPr lang="sv-SE" sz="1400" dirty="0"/>
              <a:t> </a:t>
            </a:r>
          </a:p>
          <a:p>
            <a:endParaRPr lang="sv-SE" sz="1400" dirty="0"/>
          </a:p>
          <a:p>
            <a:r>
              <a:rPr lang="en" sz="1200" dirty="0"/>
              <a:t>Brings together all parties in the supply chain — including shippers/BCOs, freight forwarders, inland transportation, ports and terminals, ocean carriers, customs and other government authorities, and more — onto a </a:t>
            </a:r>
            <a:r>
              <a:rPr lang="en" sz="1200" dirty="0" err="1"/>
              <a:t>blockchainbased</a:t>
            </a:r>
            <a:r>
              <a:rPr lang="en" sz="1200" dirty="0"/>
              <a:t> platform with a secure permission and identity framework</a:t>
            </a:r>
            <a:r>
              <a:rPr lang="en" sz="1400" dirty="0"/>
              <a:t>.</a:t>
            </a:r>
            <a:endParaRPr lang="sv-SE" sz="1400" dirty="0"/>
          </a:p>
        </p:txBody>
      </p:sp>
      <p:sp>
        <p:nvSpPr>
          <p:cNvPr id="4" name="Rectangle 3">
            <a:extLst>
              <a:ext uri="{FF2B5EF4-FFF2-40B4-BE49-F238E27FC236}">
                <a16:creationId xmlns:a16="http://schemas.microsoft.com/office/drawing/2014/main" id="{5E02235F-9BAD-F943-8D89-54EEA815843C}"/>
              </a:ext>
            </a:extLst>
          </p:cNvPr>
          <p:cNvSpPr/>
          <p:nvPr/>
        </p:nvSpPr>
        <p:spPr>
          <a:xfrm>
            <a:off x="426938" y="3439051"/>
            <a:ext cx="7850164" cy="646331"/>
          </a:xfrm>
          <a:prstGeom prst="rect">
            <a:avLst/>
          </a:prstGeom>
        </p:spPr>
        <p:txBody>
          <a:bodyPr wrap="square">
            <a:spAutoFit/>
          </a:bodyPr>
          <a:lstStyle/>
          <a:p>
            <a:r>
              <a:rPr lang="en-US" dirty="0"/>
              <a:t>Documents are stored off chain with only their hashes included in on-chain transactions.</a:t>
            </a:r>
          </a:p>
        </p:txBody>
      </p:sp>
    </p:spTree>
    <p:extLst>
      <p:ext uri="{BB962C8B-B14F-4D97-AF65-F5344CB8AC3E}">
        <p14:creationId xmlns:p14="http://schemas.microsoft.com/office/powerpoint/2010/main" val="3576503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504508-935D-AB48-B8A6-AE52441CA7E7}"/>
              </a:ext>
            </a:extLst>
          </p:cNvPr>
          <p:cNvSpPr>
            <a:spLocks noGrp="1"/>
          </p:cNvSpPr>
          <p:nvPr>
            <p:ph type="body" sz="quarter" idx="13"/>
          </p:nvPr>
        </p:nvSpPr>
        <p:spPr>
          <a:xfrm>
            <a:off x="125730" y="0"/>
            <a:ext cx="7768590" cy="617517"/>
          </a:xfrm>
        </p:spPr>
        <p:txBody>
          <a:bodyPr/>
          <a:lstStyle/>
          <a:p>
            <a:r>
              <a:rPr lang="en-US" b="1" dirty="0"/>
              <a:t>Supply Chain Architecture</a:t>
            </a:r>
          </a:p>
        </p:txBody>
      </p:sp>
      <p:sp>
        <p:nvSpPr>
          <p:cNvPr id="3" name="Text Placeholder 2">
            <a:extLst>
              <a:ext uri="{FF2B5EF4-FFF2-40B4-BE49-F238E27FC236}">
                <a16:creationId xmlns:a16="http://schemas.microsoft.com/office/drawing/2014/main" id="{B670C221-130A-AD45-820E-36FED9DB7531}"/>
              </a:ext>
            </a:extLst>
          </p:cNvPr>
          <p:cNvSpPr>
            <a:spLocks noGrp="1"/>
          </p:cNvSpPr>
          <p:nvPr>
            <p:ph type="body" sz="quarter" idx="22"/>
          </p:nvPr>
        </p:nvSpPr>
        <p:spPr>
          <a:xfrm>
            <a:off x="125730" y="617518"/>
            <a:ext cx="8897424" cy="3618584"/>
          </a:xfrm>
        </p:spPr>
        <p:txBody>
          <a:bodyPr/>
          <a:lstStyle/>
          <a:p>
            <a:endParaRPr lang="en-US" dirty="0"/>
          </a:p>
        </p:txBody>
      </p:sp>
      <p:pic>
        <p:nvPicPr>
          <p:cNvPr id="5" name="Picture 4">
            <a:extLst>
              <a:ext uri="{FF2B5EF4-FFF2-40B4-BE49-F238E27FC236}">
                <a16:creationId xmlns:a16="http://schemas.microsoft.com/office/drawing/2014/main" id="{28903C9D-18E6-754A-A329-0F6D9DC05980}"/>
              </a:ext>
            </a:extLst>
          </p:cNvPr>
          <p:cNvPicPr>
            <a:picLocks noChangeAspect="1"/>
          </p:cNvPicPr>
          <p:nvPr/>
        </p:nvPicPr>
        <p:blipFill>
          <a:blip r:embed="rId2"/>
          <a:stretch>
            <a:fillRect/>
          </a:stretch>
        </p:blipFill>
        <p:spPr>
          <a:xfrm>
            <a:off x="125730" y="617517"/>
            <a:ext cx="7768590" cy="3966357"/>
          </a:xfrm>
          <a:prstGeom prst="rect">
            <a:avLst/>
          </a:prstGeom>
        </p:spPr>
      </p:pic>
      <p:sp>
        <p:nvSpPr>
          <p:cNvPr id="6" name="Rectangle 5">
            <a:extLst>
              <a:ext uri="{FF2B5EF4-FFF2-40B4-BE49-F238E27FC236}">
                <a16:creationId xmlns:a16="http://schemas.microsoft.com/office/drawing/2014/main" id="{F1EB4E33-CA2B-614F-8B9D-616B1C1273E6}"/>
              </a:ext>
            </a:extLst>
          </p:cNvPr>
          <p:cNvSpPr/>
          <p:nvPr/>
        </p:nvSpPr>
        <p:spPr>
          <a:xfrm>
            <a:off x="2286000" y="2110085"/>
            <a:ext cx="4572000" cy="923330"/>
          </a:xfrm>
          <a:prstGeom prst="rect">
            <a:avLst/>
          </a:prstGeom>
        </p:spPr>
        <p:txBody>
          <a:bodyPr>
            <a:spAutoFit/>
          </a:bodyPr>
          <a:lstStyle/>
          <a:p>
            <a:r>
              <a:rPr lang="en-US" dirty="0"/>
              <a:t>https://</a:t>
            </a:r>
            <a:r>
              <a:rPr lang="en-US" dirty="0" err="1"/>
              <a:t>www.ibm.com</a:t>
            </a:r>
            <a:r>
              <a:rPr lang="en-US" dirty="0"/>
              <a:t>/cloud/garage/architectures/</a:t>
            </a:r>
            <a:r>
              <a:rPr lang="en-US" dirty="0" err="1"/>
              <a:t>blockchainArchitecture</a:t>
            </a:r>
            <a:r>
              <a:rPr lang="en-US" dirty="0"/>
              <a:t>/</a:t>
            </a:r>
            <a:r>
              <a:rPr lang="en-US" dirty="0" err="1"/>
              <a:t>blockchain_supply_chain</a:t>
            </a:r>
            <a:endParaRPr lang="en-US" dirty="0"/>
          </a:p>
        </p:txBody>
      </p:sp>
      <p:pic>
        <p:nvPicPr>
          <p:cNvPr id="7" name="Picture 6">
            <a:extLst>
              <a:ext uri="{FF2B5EF4-FFF2-40B4-BE49-F238E27FC236}">
                <a16:creationId xmlns:a16="http://schemas.microsoft.com/office/drawing/2014/main" id="{18C32831-2B32-6A4C-AB31-3946E44B9999}"/>
              </a:ext>
            </a:extLst>
          </p:cNvPr>
          <p:cNvPicPr>
            <a:picLocks noChangeAspect="1"/>
          </p:cNvPicPr>
          <p:nvPr/>
        </p:nvPicPr>
        <p:blipFill>
          <a:blip r:embed="rId2"/>
          <a:stretch>
            <a:fillRect/>
          </a:stretch>
        </p:blipFill>
        <p:spPr>
          <a:xfrm>
            <a:off x="125730" y="588571"/>
            <a:ext cx="7768590" cy="3966357"/>
          </a:xfrm>
          <a:prstGeom prst="rect">
            <a:avLst/>
          </a:prstGeom>
        </p:spPr>
      </p:pic>
      <p:sp>
        <p:nvSpPr>
          <p:cNvPr id="8" name="Rectangle 7">
            <a:extLst>
              <a:ext uri="{FF2B5EF4-FFF2-40B4-BE49-F238E27FC236}">
                <a16:creationId xmlns:a16="http://schemas.microsoft.com/office/drawing/2014/main" id="{609B904A-685D-7745-88A0-74CFFBC9735F}"/>
              </a:ext>
            </a:extLst>
          </p:cNvPr>
          <p:cNvSpPr/>
          <p:nvPr/>
        </p:nvSpPr>
        <p:spPr>
          <a:xfrm>
            <a:off x="1430976" y="4522258"/>
            <a:ext cx="7154883" cy="523220"/>
          </a:xfrm>
          <a:prstGeom prst="rect">
            <a:avLst/>
          </a:prstGeom>
        </p:spPr>
        <p:txBody>
          <a:bodyPr wrap="square">
            <a:spAutoFit/>
          </a:bodyPr>
          <a:lstStyle/>
          <a:p>
            <a:r>
              <a:rPr lang="en-US" sz="1400" dirty="0"/>
              <a:t>https://</a:t>
            </a:r>
            <a:r>
              <a:rPr lang="en-US" sz="1400" dirty="0" err="1"/>
              <a:t>www.ibm.com</a:t>
            </a:r>
            <a:r>
              <a:rPr lang="en-US" sz="1400" dirty="0"/>
              <a:t>/cloud/garage/architectures/</a:t>
            </a:r>
            <a:r>
              <a:rPr lang="en-US" sz="1400" dirty="0" err="1"/>
              <a:t>blockchainArchitecture</a:t>
            </a:r>
            <a:r>
              <a:rPr lang="en-US" sz="1400" dirty="0"/>
              <a:t>/</a:t>
            </a:r>
            <a:r>
              <a:rPr lang="en-US" sz="1400" dirty="0" err="1"/>
              <a:t>blockchain_supply_chain</a:t>
            </a:r>
            <a:endParaRPr lang="en-US" sz="1400" dirty="0"/>
          </a:p>
        </p:txBody>
      </p:sp>
    </p:spTree>
    <p:extLst>
      <p:ext uri="{BB962C8B-B14F-4D97-AF65-F5344CB8AC3E}">
        <p14:creationId xmlns:p14="http://schemas.microsoft.com/office/powerpoint/2010/main" val="383569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37962" y="225147"/>
            <a:ext cx="7768590" cy="1011698"/>
          </a:xfrm>
        </p:spPr>
        <p:txBody>
          <a:bodyPr/>
          <a:lstStyle/>
          <a:p>
            <a:r>
              <a:rPr lang="en-US" b="1" dirty="0">
                <a:solidFill>
                  <a:schemeClr val="tx2"/>
                </a:solidFill>
              </a:rPr>
              <a:t>What makes a good Blockchain Use Case?</a:t>
            </a:r>
          </a:p>
          <a:p>
            <a:endParaRPr lang="en-US" dirty="0"/>
          </a:p>
        </p:txBody>
      </p:sp>
      <p:sp>
        <p:nvSpPr>
          <p:cNvPr id="3" name="Text Placeholder 2"/>
          <p:cNvSpPr>
            <a:spLocks noGrp="1"/>
          </p:cNvSpPr>
          <p:nvPr>
            <p:ph type="body" sz="quarter" idx="22"/>
          </p:nvPr>
        </p:nvSpPr>
        <p:spPr>
          <a:xfrm flipV="1">
            <a:off x="8477655" y="4236102"/>
            <a:ext cx="545499" cy="112162"/>
          </a:xfrm>
        </p:spPr>
        <p:txBody>
          <a:bodyPr>
            <a:normAutofit fontScale="25000" lnSpcReduction="20000"/>
          </a:bodyPr>
          <a:lstStyle/>
          <a:p>
            <a:r>
              <a:rPr lang="en-US"/>
              <a:t> </a:t>
            </a:r>
          </a:p>
        </p:txBody>
      </p:sp>
      <p:sp>
        <p:nvSpPr>
          <p:cNvPr id="4" name="Rounded Rectangle 3"/>
          <p:cNvSpPr/>
          <p:nvPr/>
        </p:nvSpPr>
        <p:spPr>
          <a:xfrm>
            <a:off x="350196" y="1035996"/>
            <a:ext cx="7544125" cy="331226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charset="0"/>
              <a:buChar char="•"/>
            </a:pPr>
            <a:r>
              <a:rPr lang="en-US" sz="2400" dirty="0"/>
              <a:t>A Business problem that cannot easily be solved with existing techniques</a:t>
            </a:r>
          </a:p>
          <a:p>
            <a:pPr marL="342900" indent="-342900">
              <a:buFont typeface="Arial" charset="0"/>
              <a:buChar char="•"/>
            </a:pPr>
            <a:r>
              <a:rPr lang="en-US" sz="2400" dirty="0"/>
              <a:t>An identifiable business network </a:t>
            </a:r>
          </a:p>
          <a:p>
            <a:pPr marL="685800" lvl="1" indent="-342900">
              <a:buFont typeface="Arial" charset="0"/>
              <a:buChar char="•"/>
            </a:pPr>
            <a:r>
              <a:rPr lang="en-US" sz="2400" dirty="0"/>
              <a:t>With a shared ledger</a:t>
            </a:r>
          </a:p>
          <a:p>
            <a:pPr marL="685800" lvl="1" indent="-342900">
              <a:buFont typeface="Arial" charset="0"/>
              <a:buChar char="•"/>
            </a:pPr>
            <a:r>
              <a:rPr lang="en-US" sz="2400" dirty="0"/>
              <a:t>With Participants, Assets and Transactions</a:t>
            </a:r>
          </a:p>
          <a:p>
            <a:pPr marL="342900" indent="-342900">
              <a:buFont typeface="Arial" charset="0"/>
              <a:buChar char="•"/>
            </a:pPr>
            <a:r>
              <a:rPr lang="en-US" sz="2400" dirty="0"/>
              <a:t>A need for embedded trust but no Trusted Third Party</a:t>
            </a:r>
          </a:p>
          <a:p>
            <a:pPr marL="685800" lvl="1" indent="-342900">
              <a:buFont typeface="Arial" charset="0"/>
              <a:buChar char="•"/>
            </a:pPr>
            <a:r>
              <a:rPr lang="en-US" sz="2400" dirty="0"/>
              <a:t>Consensus, Immutability, Finality and Provenance</a:t>
            </a:r>
          </a:p>
        </p:txBody>
      </p:sp>
    </p:spTree>
    <p:extLst>
      <p:ext uri="{BB962C8B-B14F-4D97-AF65-F5344CB8AC3E}">
        <p14:creationId xmlns:p14="http://schemas.microsoft.com/office/powerpoint/2010/main" val="3945310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D15726-07E0-6348-9C1C-ADEC706A962D}"/>
              </a:ext>
            </a:extLst>
          </p:cNvPr>
          <p:cNvSpPr>
            <a:spLocks noGrp="1"/>
          </p:cNvSpPr>
          <p:nvPr>
            <p:ph type="body" sz="quarter" idx="13"/>
          </p:nvPr>
        </p:nvSpPr>
        <p:spPr/>
        <p:txBody>
          <a:bodyPr/>
          <a:lstStyle/>
          <a:p>
            <a:r>
              <a:rPr lang="en-US" b="1" dirty="0"/>
              <a:t>IBM </a:t>
            </a:r>
            <a:r>
              <a:rPr lang="en-US" b="1" dirty="0" err="1"/>
              <a:t>Supplychain</a:t>
            </a:r>
            <a:r>
              <a:rPr lang="en-US" b="1" dirty="0"/>
              <a:t> Shared Ledger</a:t>
            </a:r>
          </a:p>
        </p:txBody>
      </p:sp>
      <p:sp>
        <p:nvSpPr>
          <p:cNvPr id="3" name="Text Placeholder 2">
            <a:extLst>
              <a:ext uri="{FF2B5EF4-FFF2-40B4-BE49-F238E27FC236}">
                <a16:creationId xmlns:a16="http://schemas.microsoft.com/office/drawing/2014/main" id="{3B6171ED-1FB4-174E-AFDB-494D47F02F2F}"/>
              </a:ext>
            </a:extLst>
          </p:cNvPr>
          <p:cNvSpPr>
            <a:spLocks noGrp="1"/>
          </p:cNvSpPr>
          <p:nvPr>
            <p:ph type="body" sz="quarter" idx="22"/>
          </p:nvPr>
        </p:nvSpPr>
        <p:spPr>
          <a:xfrm>
            <a:off x="125730" y="1414903"/>
            <a:ext cx="8897424" cy="3290243"/>
          </a:xfrm>
        </p:spPr>
        <p:txBody>
          <a:bodyPr>
            <a:normAutofit fontScale="70000" lnSpcReduction="20000"/>
          </a:bodyPr>
          <a:lstStyle/>
          <a:p>
            <a:pPr marL="0" indent="0" fontAlgn="base">
              <a:buNone/>
            </a:pPr>
            <a:endParaRPr lang="en-US" sz="1900" dirty="0"/>
          </a:p>
          <a:p>
            <a:pPr marL="0" indent="0" fontAlgn="base">
              <a:buNone/>
            </a:pPr>
            <a:endParaRPr lang="en-US" sz="1900" b="1" dirty="0"/>
          </a:p>
          <a:p>
            <a:pPr marL="0" indent="0" fontAlgn="base">
              <a:buNone/>
            </a:pPr>
            <a:endParaRPr lang="en-US" sz="1900" b="1" dirty="0"/>
          </a:p>
          <a:p>
            <a:pPr marL="0" indent="0" fontAlgn="base">
              <a:buNone/>
            </a:pPr>
            <a:endParaRPr lang="en-US" sz="1900" b="1" dirty="0"/>
          </a:p>
          <a:p>
            <a:pPr marL="0" indent="0" fontAlgn="base">
              <a:buNone/>
            </a:pPr>
            <a:endParaRPr lang="en-US" sz="1900" b="1" dirty="0"/>
          </a:p>
          <a:p>
            <a:pPr marL="0" indent="0" fontAlgn="base">
              <a:buNone/>
            </a:pPr>
            <a:endParaRPr lang="en-US" sz="1900" b="1" dirty="0"/>
          </a:p>
          <a:p>
            <a:pPr marL="0" indent="0" fontAlgn="base">
              <a:buNone/>
            </a:pPr>
            <a:endParaRPr lang="en-US" sz="1900" b="1" dirty="0"/>
          </a:p>
          <a:p>
            <a:pPr marL="0" indent="0" fontAlgn="base">
              <a:buNone/>
            </a:pPr>
            <a:endParaRPr lang="en-US" sz="1900" b="1" dirty="0"/>
          </a:p>
          <a:p>
            <a:pPr marL="0" indent="0" fontAlgn="base">
              <a:buNone/>
            </a:pPr>
            <a:endParaRPr lang="en-US" sz="1900" b="1" dirty="0"/>
          </a:p>
          <a:p>
            <a:pPr marL="0" indent="0" fontAlgn="base">
              <a:buNone/>
            </a:pPr>
            <a:endParaRPr lang="en-US" sz="1900" b="1" dirty="0"/>
          </a:p>
          <a:p>
            <a:pPr marL="0" indent="0" fontAlgn="base">
              <a:buNone/>
            </a:pPr>
            <a:endParaRPr lang="en-US" sz="1900" b="1" dirty="0"/>
          </a:p>
          <a:p>
            <a:pPr marL="0" indent="0" fontAlgn="base">
              <a:buNone/>
            </a:pPr>
            <a:endParaRPr lang="en-US" sz="1900" b="1" dirty="0"/>
          </a:p>
          <a:p>
            <a:pPr marL="0" indent="0" fontAlgn="base">
              <a:buNone/>
            </a:pPr>
            <a:r>
              <a:rPr lang="en-US" sz="1900" b="1" dirty="0"/>
              <a:t>An immutable shared record of real-time, multi-enterprise digital events powered by IBM Blockchain, on the Supply Chain Business Network</a:t>
            </a:r>
            <a:endParaRPr lang="en-US" sz="2000" dirty="0"/>
          </a:p>
          <a:p>
            <a:r>
              <a:rPr lang="en-US" sz="2000" dirty="0"/>
              <a:t>https://</a:t>
            </a:r>
            <a:r>
              <a:rPr lang="en-US" sz="2000" dirty="0" err="1"/>
              <a:t>www.ibm.com</a:t>
            </a:r>
            <a:r>
              <a:rPr lang="en-US" sz="2000" dirty="0"/>
              <a:t>/supply-chain/shared-ledger</a:t>
            </a:r>
          </a:p>
        </p:txBody>
      </p:sp>
      <p:pic>
        <p:nvPicPr>
          <p:cNvPr id="4" name="Picture 3">
            <a:extLst>
              <a:ext uri="{FF2B5EF4-FFF2-40B4-BE49-F238E27FC236}">
                <a16:creationId xmlns:a16="http://schemas.microsoft.com/office/drawing/2014/main" id="{41CD7E07-2008-C740-8E30-0CA827ED328C}"/>
              </a:ext>
            </a:extLst>
          </p:cNvPr>
          <p:cNvPicPr>
            <a:picLocks noChangeAspect="1"/>
          </p:cNvPicPr>
          <p:nvPr/>
        </p:nvPicPr>
        <p:blipFill>
          <a:blip r:embed="rId2"/>
          <a:stretch>
            <a:fillRect/>
          </a:stretch>
        </p:blipFill>
        <p:spPr>
          <a:xfrm>
            <a:off x="254167" y="748145"/>
            <a:ext cx="6170384" cy="2897579"/>
          </a:xfrm>
          <a:prstGeom prst="rect">
            <a:avLst/>
          </a:prstGeom>
        </p:spPr>
      </p:pic>
    </p:spTree>
    <p:extLst>
      <p:ext uri="{BB962C8B-B14F-4D97-AF65-F5344CB8AC3E}">
        <p14:creationId xmlns:p14="http://schemas.microsoft.com/office/powerpoint/2010/main" val="272954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DB9447-D20F-A147-8064-B6753023CBE4}"/>
              </a:ext>
            </a:extLst>
          </p:cNvPr>
          <p:cNvSpPr>
            <a:spLocks noGrp="1"/>
          </p:cNvSpPr>
          <p:nvPr>
            <p:ph type="body" sz="quarter" idx="13"/>
          </p:nvPr>
        </p:nvSpPr>
        <p:spPr/>
        <p:txBody>
          <a:bodyPr/>
          <a:lstStyle/>
          <a:p>
            <a:r>
              <a:rPr lang="sv-SE" b="1" dirty="0"/>
              <a:t>IBM World-Wire</a:t>
            </a:r>
          </a:p>
        </p:txBody>
      </p:sp>
      <p:sp>
        <p:nvSpPr>
          <p:cNvPr id="3" name="Text Placeholder 2">
            <a:extLst>
              <a:ext uri="{FF2B5EF4-FFF2-40B4-BE49-F238E27FC236}">
                <a16:creationId xmlns:a16="http://schemas.microsoft.com/office/drawing/2014/main" id="{D6DE8D7C-D717-2841-80B4-2239C53970E9}"/>
              </a:ext>
            </a:extLst>
          </p:cNvPr>
          <p:cNvSpPr>
            <a:spLocks noGrp="1"/>
          </p:cNvSpPr>
          <p:nvPr>
            <p:ph type="body" sz="quarter" idx="22"/>
          </p:nvPr>
        </p:nvSpPr>
        <p:spPr/>
        <p:txBody>
          <a:bodyPr/>
          <a:lstStyle/>
          <a:p>
            <a:r>
              <a:rPr lang="sv-SE" dirty="0"/>
              <a:t> </a:t>
            </a:r>
          </a:p>
        </p:txBody>
      </p:sp>
      <p:pic>
        <p:nvPicPr>
          <p:cNvPr id="5" name="Picture 4">
            <a:extLst>
              <a:ext uri="{FF2B5EF4-FFF2-40B4-BE49-F238E27FC236}">
                <a16:creationId xmlns:a16="http://schemas.microsoft.com/office/drawing/2014/main" id="{E61235B1-74C8-DF47-9347-F0366F9CEDBF}"/>
              </a:ext>
            </a:extLst>
          </p:cNvPr>
          <p:cNvPicPr>
            <a:picLocks noChangeAspect="1"/>
          </p:cNvPicPr>
          <p:nvPr/>
        </p:nvPicPr>
        <p:blipFill>
          <a:blip r:embed="rId2"/>
          <a:stretch>
            <a:fillRect/>
          </a:stretch>
        </p:blipFill>
        <p:spPr>
          <a:xfrm>
            <a:off x="2971800" y="418068"/>
            <a:ext cx="4728501" cy="4263262"/>
          </a:xfrm>
          <a:prstGeom prst="rect">
            <a:avLst/>
          </a:prstGeom>
        </p:spPr>
      </p:pic>
      <p:pic>
        <p:nvPicPr>
          <p:cNvPr id="7" name="Picture 6">
            <a:extLst>
              <a:ext uri="{FF2B5EF4-FFF2-40B4-BE49-F238E27FC236}">
                <a16:creationId xmlns:a16="http://schemas.microsoft.com/office/drawing/2014/main" id="{D10D705A-2D62-7044-834E-0C12A73792C4}"/>
              </a:ext>
            </a:extLst>
          </p:cNvPr>
          <p:cNvPicPr>
            <a:picLocks noChangeAspect="1"/>
          </p:cNvPicPr>
          <p:nvPr/>
        </p:nvPicPr>
        <p:blipFill>
          <a:blip r:embed="rId3"/>
          <a:stretch>
            <a:fillRect/>
          </a:stretch>
        </p:blipFill>
        <p:spPr>
          <a:xfrm>
            <a:off x="168061" y="1006789"/>
            <a:ext cx="2622263" cy="2346650"/>
          </a:xfrm>
          <a:prstGeom prst="rect">
            <a:avLst/>
          </a:prstGeom>
        </p:spPr>
      </p:pic>
    </p:spTree>
    <p:extLst>
      <p:ext uri="{BB962C8B-B14F-4D97-AF65-F5344CB8AC3E}">
        <p14:creationId xmlns:p14="http://schemas.microsoft.com/office/powerpoint/2010/main" val="2202926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3303AB-06BA-2D4D-9EFD-1E4FDF43CC5D}"/>
              </a:ext>
            </a:extLst>
          </p:cNvPr>
          <p:cNvSpPr>
            <a:spLocks noGrp="1"/>
          </p:cNvSpPr>
          <p:nvPr>
            <p:ph type="body" sz="quarter" idx="13"/>
          </p:nvPr>
        </p:nvSpPr>
        <p:spPr>
          <a:xfrm>
            <a:off x="125730" y="144464"/>
            <a:ext cx="7768590" cy="640727"/>
          </a:xfrm>
        </p:spPr>
        <p:txBody>
          <a:bodyPr/>
          <a:lstStyle/>
          <a:p>
            <a:r>
              <a:rPr lang="sv-SE" b="1" dirty="0" err="1"/>
              <a:t>We.trade</a:t>
            </a:r>
            <a:endParaRPr lang="sv-SE" b="1" dirty="0"/>
          </a:p>
        </p:txBody>
      </p:sp>
      <p:sp>
        <p:nvSpPr>
          <p:cNvPr id="3" name="Text Placeholder 2">
            <a:extLst>
              <a:ext uri="{FF2B5EF4-FFF2-40B4-BE49-F238E27FC236}">
                <a16:creationId xmlns:a16="http://schemas.microsoft.com/office/drawing/2014/main" id="{152242A2-EC34-814D-80E7-7B0497310BA4}"/>
              </a:ext>
            </a:extLst>
          </p:cNvPr>
          <p:cNvSpPr>
            <a:spLocks noGrp="1"/>
          </p:cNvSpPr>
          <p:nvPr>
            <p:ph type="body" sz="quarter" idx="22"/>
          </p:nvPr>
        </p:nvSpPr>
        <p:spPr>
          <a:xfrm>
            <a:off x="2120519" y="5143500"/>
            <a:ext cx="6475251" cy="1035701"/>
          </a:xfrm>
        </p:spPr>
        <p:txBody>
          <a:bodyPr/>
          <a:lstStyle/>
          <a:p>
            <a:r>
              <a:rPr lang="sv-SE" dirty="0"/>
              <a:t>                            </a:t>
            </a:r>
          </a:p>
        </p:txBody>
      </p:sp>
      <p:pic>
        <p:nvPicPr>
          <p:cNvPr id="5" name="Picture 4">
            <a:extLst>
              <a:ext uri="{FF2B5EF4-FFF2-40B4-BE49-F238E27FC236}">
                <a16:creationId xmlns:a16="http://schemas.microsoft.com/office/drawing/2014/main" id="{CC3A860E-EB33-F346-9D70-777F1A9087E8}"/>
              </a:ext>
            </a:extLst>
          </p:cNvPr>
          <p:cNvPicPr>
            <a:picLocks noChangeAspect="1"/>
          </p:cNvPicPr>
          <p:nvPr/>
        </p:nvPicPr>
        <p:blipFill>
          <a:blip r:embed="rId2"/>
          <a:stretch>
            <a:fillRect/>
          </a:stretch>
        </p:blipFill>
        <p:spPr>
          <a:xfrm>
            <a:off x="546652" y="572320"/>
            <a:ext cx="7146235" cy="4128890"/>
          </a:xfrm>
          <a:prstGeom prst="rect">
            <a:avLst/>
          </a:prstGeom>
        </p:spPr>
      </p:pic>
      <p:sp>
        <p:nvSpPr>
          <p:cNvPr id="6" name="Rectangle 5">
            <a:extLst>
              <a:ext uri="{FF2B5EF4-FFF2-40B4-BE49-F238E27FC236}">
                <a16:creationId xmlns:a16="http://schemas.microsoft.com/office/drawing/2014/main" id="{980C1B88-3787-224E-9180-F8A0E11F74C1}"/>
              </a:ext>
            </a:extLst>
          </p:cNvPr>
          <p:cNvSpPr/>
          <p:nvPr/>
        </p:nvSpPr>
        <p:spPr>
          <a:xfrm>
            <a:off x="1560444" y="4701210"/>
            <a:ext cx="5963478" cy="276999"/>
          </a:xfrm>
          <a:prstGeom prst="rect">
            <a:avLst/>
          </a:prstGeom>
        </p:spPr>
        <p:txBody>
          <a:bodyPr wrap="square">
            <a:spAutoFit/>
          </a:bodyPr>
          <a:lstStyle/>
          <a:p>
            <a:r>
              <a:rPr lang="sv-SE" sz="1200" dirty="0"/>
              <a:t>https://www-01.ibm.com/common/</a:t>
            </a:r>
            <a:r>
              <a:rPr lang="sv-SE" sz="1200" dirty="0" err="1"/>
              <a:t>ssi</a:t>
            </a:r>
            <a:r>
              <a:rPr lang="sv-SE" sz="1200" dirty="0"/>
              <a:t>/</a:t>
            </a:r>
            <a:r>
              <a:rPr lang="sv-SE" sz="1200" dirty="0" err="1"/>
              <a:t>cgi</a:t>
            </a:r>
            <a:r>
              <a:rPr lang="sv-SE" sz="1200" dirty="0"/>
              <a:t>-bin/</a:t>
            </a:r>
            <a:r>
              <a:rPr lang="sv-SE" sz="1200" dirty="0" err="1"/>
              <a:t>ssialias?htmlfid</a:t>
            </a:r>
            <a:r>
              <a:rPr lang="sv-SE" sz="1200" dirty="0"/>
              <a:t>=62021662USEN</a:t>
            </a:r>
          </a:p>
        </p:txBody>
      </p:sp>
    </p:spTree>
    <p:extLst>
      <p:ext uri="{BB962C8B-B14F-4D97-AF65-F5344CB8AC3E}">
        <p14:creationId xmlns:p14="http://schemas.microsoft.com/office/powerpoint/2010/main" val="2646888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8A558D-D936-7445-B121-ECCB5D35A068}"/>
              </a:ext>
            </a:extLst>
          </p:cNvPr>
          <p:cNvSpPr>
            <a:spLocks noGrp="1"/>
          </p:cNvSpPr>
          <p:nvPr>
            <p:ph type="body" sz="quarter" idx="13"/>
          </p:nvPr>
        </p:nvSpPr>
        <p:spPr/>
        <p:txBody>
          <a:bodyPr/>
          <a:lstStyle/>
          <a:p>
            <a:r>
              <a:rPr lang="sv-SE" b="1" dirty="0"/>
              <a:t>IBM Blockchain Trusted </a:t>
            </a:r>
            <a:r>
              <a:rPr lang="sv-SE" b="1" dirty="0" err="1"/>
              <a:t>Identity</a:t>
            </a:r>
            <a:endParaRPr lang="sv-SE" b="1" dirty="0"/>
          </a:p>
        </p:txBody>
      </p:sp>
      <p:sp>
        <p:nvSpPr>
          <p:cNvPr id="3" name="Text Placeholder 2">
            <a:extLst>
              <a:ext uri="{FF2B5EF4-FFF2-40B4-BE49-F238E27FC236}">
                <a16:creationId xmlns:a16="http://schemas.microsoft.com/office/drawing/2014/main" id="{A16E369F-6E5C-EF4F-8DC4-7D1F6F146060}"/>
              </a:ext>
            </a:extLst>
          </p:cNvPr>
          <p:cNvSpPr>
            <a:spLocks noGrp="1"/>
          </p:cNvSpPr>
          <p:nvPr>
            <p:ph type="body" sz="quarter" idx="22"/>
          </p:nvPr>
        </p:nvSpPr>
        <p:spPr>
          <a:xfrm>
            <a:off x="125730" y="901747"/>
            <a:ext cx="8897424" cy="2966219"/>
          </a:xfrm>
        </p:spPr>
        <p:txBody>
          <a:bodyPr>
            <a:noAutofit/>
          </a:bodyPr>
          <a:lstStyle/>
          <a:p>
            <a:pPr fontAlgn="base"/>
            <a:r>
              <a:rPr lang="en" sz="1800" dirty="0"/>
              <a:t>Trusted identity: the decentralized approach to identity management</a:t>
            </a:r>
          </a:p>
          <a:p>
            <a:pPr fontAlgn="base"/>
            <a:r>
              <a:rPr lang="en" sz="1800" dirty="0"/>
              <a:t>Individuals and organizations are often not in control over their own identities. Personal information is regularly shared without awareness and is a centralized source of sensitive data for hackers. Compliance and regulations are also driving change for new identity solutions.</a:t>
            </a:r>
          </a:p>
          <a:p>
            <a:pPr fontAlgn="base"/>
            <a:r>
              <a:rPr lang="en" sz="1800" dirty="0"/>
              <a:t>IBM Blockchain Trusted Identity is committed to creating a decentralized approach to identity management – enabled by blockchain – building on top of open standards in combination with Decentralized Identity Foundation (DIF), World Wide Web Consortium (W3C) and other standards groups.</a:t>
            </a:r>
          </a:p>
          <a:p>
            <a:r>
              <a:rPr lang="sv-SE" sz="1800" dirty="0">
                <a:hlinkClick r:id="rId2"/>
              </a:rPr>
              <a:t>https://www.ibm.com/blockchain/solutions/identity</a:t>
            </a:r>
            <a:endParaRPr lang="sv-SE" sz="1800" dirty="0"/>
          </a:p>
          <a:p>
            <a:r>
              <a:rPr lang="sv-SE" sz="1800" dirty="0"/>
              <a:t>https://www.ibm.com/blockchain/solutions</a:t>
            </a:r>
          </a:p>
        </p:txBody>
      </p:sp>
    </p:spTree>
    <p:extLst>
      <p:ext uri="{BB962C8B-B14F-4D97-AF65-F5344CB8AC3E}">
        <p14:creationId xmlns:p14="http://schemas.microsoft.com/office/powerpoint/2010/main" val="3434303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703B-FE3C-4D4E-9B18-931F5B945136}"/>
              </a:ext>
            </a:extLst>
          </p:cNvPr>
          <p:cNvSpPr>
            <a:spLocks noGrp="1"/>
          </p:cNvSpPr>
          <p:nvPr>
            <p:ph type="title"/>
          </p:nvPr>
        </p:nvSpPr>
        <p:spPr>
          <a:xfrm>
            <a:off x="811161" y="1457078"/>
            <a:ext cx="7521677" cy="1443438"/>
          </a:xfrm>
        </p:spPr>
        <p:txBody>
          <a:bodyPr>
            <a:noAutofit/>
          </a:bodyPr>
          <a:lstStyle/>
          <a:p>
            <a:r>
              <a:rPr lang="en-US" sz="6000" b="1" dirty="0">
                <a:solidFill>
                  <a:schemeClr val="tx2"/>
                </a:solidFill>
              </a:rPr>
              <a:t>Development Tools</a:t>
            </a:r>
          </a:p>
        </p:txBody>
      </p:sp>
      <p:sp>
        <p:nvSpPr>
          <p:cNvPr id="3" name="Slide Number Placeholder 2">
            <a:extLst>
              <a:ext uri="{FF2B5EF4-FFF2-40B4-BE49-F238E27FC236}">
                <a16:creationId xmlns:a16="http://schemas.microsoft.com/office/drawing/2014/main" id="{31C6CCED-B12C-0A45-9DEA-3508039EF1E8}"/>
              </a:ext>
            </a:extLst>
          </p:cNvPr>
          <p:cNvSpPr>
            <a:spLocks noGrp="1"/>
          </p:cNvSpPr>
          <p:nvPr>
            <p:ph type="sldNum" idx="12"/>
          </p:nvPr>
        </p:nvSpPr>
        <p:spPr/>
        <p:txBody>
          <a:bodyPr/>
          <a:lstStyle/>
          <a:p>
            <a:pPr algn="l">
              <a:buClr>
                <a:srgbClr val="434343"/>
              </a:buClr>
              <a:buSzPct val="25000"/>
            </a:pPr>
            <a:fld id="{00000000-1234-1234-1234-123412341234}" type="slidenum">
              <a:rPr lang="en-US" sz="1000" smtClean="0">
                <a:solidFill>
                  <a:srgbClr val="434343"/>
                </a:solidFill>
                <a:latin typeface="Arial"/>
                <a:ea typeface="Arial"/>
                <a:cs typeface="Arial"/>
                <a:sym typeface="Arial"/>
              </a:rPr>
              <a:pPr algn="l">
                <a:buClr>
                  <a:srgbClr val="434343"/>
                </a:buClr>
                <a:buSzPct val="25000"/>
              </a:pPr>
              <a:t>44</a:t>
            </a:fld>
            <a:endParaRPr lang="en-US" sz="1000">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7F09A75D-21F9-F64A-8876-B25E57F3E399}"/>
              </a:ext>
            </a:extLst>
          </p:cNvPr>
          <p:cNvSpPr>
            <a:spLocks noGrp="1"/>
          </p:cNvSpPr>
          <p:nvPr>
            <p:ph type="body" idx="1"/>
          </p:nvPr>
        </p:nvSpPr>
        <p:spPr>
          <a:xfrm>
            <a:off x="5830529" y="3814242"/>
            <a:ext cx="3001766" cy="572699"/>
          </a:xfrm>
        </p:spPr>
        <p:txBody>
          <a:bodyPr/>
          <a:lstStyle/>
          <a:p>
            <a:endParaRPr lang="en-US" dirty="0"/>
          </a:p>
        </p:txBody>
      </p:sp>
    </p:spTree>
    <p:extLst>
      <p:ext uri="{BB962C8B-B14F-4D97-AF65-F5344CB8AC3E}">
        <p14:creationId xmlns:p14="http://schemas.microsoft.com/office/powerpoint/2010/main" val="4270963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7EC8-2154-9347-BE37-40D7737CC3A8}"/>
              </a:ext>
            </a:extLst>
          </p:cNvPr>
          <p:cNvSpPr>
            <a:spLocks noGrp="1"/>
          </p:cNvSpPr>
          <p:nvPr>
            <p:ph type="title"/>
          </p:nvPr>
        </p:nvSpPr>
        <p:spPr/>
        <p:txBody>
          <a:bodyPr>
            <a:normAutofit fontScale="90000"/>
          </a:bodyPr>
          <a:lstStyle/>
          <a:p>
            <a:r>
              <a:rPr lang="en-US" b="1" dirty="0">
                <a:solidFill>
                  <a:schemeClr val="tx2"/>
                </a:solidFill>
              </a:rPr>
              <a:t>Visual Studio Code</a:t>
            </a:r>
          </a:p>
        </p:txBody>
      </p:sp>
      <p:sp>
        <p:nvSpPr>
          <p:cNvPr id="3" name="Slide Number Placeholder 2">
            <a:extLst>
              <a:ext uri="{FF2B5EF4-FFF2-40B4-BE49-F238E27FC236}">
                <a16:creationId xmlns:a16="http://schemas.microsoft.com/office/drawing/2014/main" id="{CC08D656-51CD-7B43-A8B6-DF3B25FB42D7}"/>
              </a:ext>
            </a:extLst>
          </p:cNvPr>
          <p:cNvSpPr>
            <a:spLocks noGrp="1"/>
          </p:cNvSpPr>
          <p:nvPr>
            <p:ph type="sldNum" idx="12"/>
          </p:nvPr>
        </p:nvSpPr>
        <p:spPr/>
        <p:txBody>
          <a:bodyPr/>
          <a:lstStyle/>
          <a:p>
            <a:pPr algn="l">
              <a:buClr>
                <a:srgbClr val="434343"/>
              </a:buClr>
              <a:buSzPct val="25000"/>
            </a:pPr>
            <a:fld id="{00000000-1234-1234-1234-123412341234}" type="slidenum">
              <a:rPr lang="en-US" sz="1000" smtClean="0">
                <a:solidFill>
                  <a:srgbClr val="434343"/>
                </a:solidFill>
                <a:latin typeface="Arial"/>
                <a:ea typeface="Arial"/>
                <a:cs typeface="Arial"/>
                <a:sym typeface="Arial"/>
              </a:rPr>
              <a:pPr algn="l">
                <a:buClr>
                  <a:srgbClr val="434343"/>
                </a:buClr>
                <a:buSzPct val="25000"/>
              </a:pPr>
              <a:t>45</a:t>
            </a:fld>
            <a:endParaRPr lang="en-US" sz="1000">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30F50205-4D71-774E-B78E-A1B0E59D3E6D}"/>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C888F93B-9F14-334C-88BD-C08C52EA0814}"/>
              </a:ext>
            </a:extLst>
          </p:cNvPr>
          <p:cNvPicPr>
            <a:picLocks noChangeAspect="1"/>
          </p:cNvPicPr>
          <p:nvPr/>
        </p:nvPicPr>
        <p:blipFill>
          <a:blip r:embed="rId3"/>
          <a:stretch>
            <a:fillRect/>
          </a:stretch>
        </p:blipFill>
        <p:spPr>
          <a:xfrm>
            <a:off x="311146" y="1167568"/>
            <a:ext cx="7122041" cy="3814470"/>
          </a:xfrm>
          <a:prstGeom prst="rect">
            <a:avLst/>
          </a:prstGeom>
        </p:spPr>
      </p:pic>
    </p:spTree>
    <p:extLst>
      <p:ext uri="{BB962C8B-B14F-4D97-AF65-F5344CB8AC3E}">
        <p14:creationId xmlns:p14="http://schemas.microsoft.com/office/powerpoint/2010/main" val="3569653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F5E42-725C-1847-B8DA-71344E5F0A08}"/>
              </a:ext>
            </a:extLst>
          </p:cNvPr>
          <p:cNvSpPr>
            <a:spLocks noGrp="1"/>
          </p:cNvSpPr>
          <p:nvPr>
            <p:ph type="title"/>
          </p:nvPr>
        </p:nvSpPr>
        <p:spPr/>
        <p:txBody>
          <a:bodyPr>
            <a:normAutofit/>
          </a:bodyPr>
          <a:lstStyle/>
          <a:p>
            <a:r>
              <a:rPr lang="en-US" sz="2400" b="1" dirty="0">
                <a:solidFill>
                  <a:schemeClr val="tx2"/>
                </a:solidFill>
              </a:rPr>
              <a:t>IBM Blockchain Platform for Visual Studio Code</a:t>
            </a:r>
          </a:p>
        </p:txBody>
      </p:sp>
      <p:sp>
        <p:nvSpPr>
          <p:cNvPr id="3" name="Slide Number Placeholder 2">
            <a:extLst>
              <a:ext uri="{FF2B5EF4-FFF2-40B4-BE49-F238E27FC236}">
                <a16:creationId xmlns:a16="http://schemas.microsoft.com/office/drawing/2014/main" id="{7510411C-0201-584D-81ED-64FE1393C624}"/>
              </a:ext>
            </a:extLst>
          </p:cNvPr>
          <p:cNvSpPr>
            <a:spLocks noGrp="1"/>
          </p:cNvSpPr>
          <p:nvPr>
            <p:ph type="sldNum" idx="12"/>
          </p:nvPr>
        </p:nvSpPr>
        <p:spPr/>
        <p:txBody>
          <a:bodyPr/>
          <a:lstStyle/>
          <a:p>
            <a:pPr algn="l">
              <a:buClr>
                <a:srgbClr val="434343"/>
              </a:buClr>
              <a:buSzPct val="25000"/>
            </a:pPr>
            <a:fld id="{00000000-1234-1234-1234-123412341234}" type="slidenum">
              <a:rPr lang="en-US" sz="1000" smtClean="0">
                <a:solidFill>
                  <a:srgbClr val="434343"/>
                </a:solidFill>
                <a:latin typeface="Arial"/>
                <a:ea typeface="Arial"/>
                <a:cs typeface="Arial"/>
                <a:sym typeface="Arial"/>
              </a:rPr>
              <a:pPr algn="l">
                <a:buClr>
                  <a:srgbClr val="434343"/>
                </a:buClr>
                <a:buSzPct val="25000"/>
              </a:pPr>
              <a:t>46</a:t>
            </a:fld>
            <a:endParaRPr lang="en-US" sz="1000">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10CDF122-00E8-E646-A799-E835DA3D2727}"/>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D2196290-195E-3240-977B-5637A193B18B}"/>
              </a:ext>
            </a:extLst>
          </p:cNvPr>
          <p:cNvPicPr>
            <a:picLocks noChangeAspect="1"/>
          </p:cNvPicPr>
          <p:nvPr/>
        </p:nvPicPr>
        <p:blipFill>
          <a:blip r:embed="rId2"/>
          <a:stretch>
            <a:fillRect/>
          </a:stretch>
        </p:blipFill>
        <p:spPr>
          <a:xfrm>
            <a:off x="557561" y="1372374"/>
            <a:ext cx="7225990" cy="2847106"/>
          </a:xfrm>
          <a:prstGeom prst="rect">
            <a:avLst/>
          </a:prstGeom>
        </p:spPr>
      </p:pic>
      <p:sp>
        <p:nvSpPr>
          <p:cNvPr id="7" name="Rectangle 6">
            <a:extLst>
              <a:ext uri="{FF2B5EF4-FFF2-40B4-BE49-F238E27FC236}">
                <a16:creationId xmlns:a16="http://schemas.microsoft.com/office/drawing/2014/main" id="{CBACD29F-7625-CB42-A406-0C506E7D3F4B}"/>
              </a:ext>
            </a:extLst>
          </p:cNvPr>
          <p:cNvSpPr/>
          <p:nvPr/>
        </p:nvSpPr>
        <p:spPr>
          <a:xfrm>
            <a:off x="2163336" y="4436864"/>
            <a:ext cx="6055113" cy="523220"/>
          </a:xfrm>
          <a:prstGeom prst="rect">
            <a:avLst/>
          </a:prstGeom>
        </p:spPr>
        <p:txBody>
          <a:bodyPr wrap="square">
            <a:spAutoFit/>
          </a:bodyPr>
          <a:lstStyle/>
          <a:p>
            <a:r>
              <a:rPr lang="en-US" sz="1400" dirty="0"/>
              <a:t>https://</a:t>
            </a:r>
            <a:r>
              <a:rPr lang="en-US" sz="1400" dirty="0" err="1"/>
              <a:t>marketplace.visualstudio.com</a:t>
            </a:r>
            <a:r>
              <a:rPr lang="en-US" sz="1400" dirty="0"/>
              <a:t>/</a:t>
            </a:r>
            <a:r>
              <a:rPr lang="en-US" sz="1400" dirty="0" err="1"/>
              <a:t>items?itemName</a:t>
            </a:r>
            <a:r>
              <a:rPr lang="en-US" sz="1400" dirty="0"/>
              <a:t>=</a:t>
            </a:r>
            <a:r>
              <a:rPr lang="en-US" sz="1400" dirty="0" err="1"/>
              <a:t>IBMBlockchain.ibm</a:t>
            </a:r>
            <a:r>
              <a:rPr lang="en-US" sz="1400" dirty="0"/>
              <a:t>-blockchain-platform</a:t>
            </a:r>
          </a:p>
        </p:txBody>
      </p:sp>
    </p:spTree>
    <p:extLst>
      <p:ext uri="{BB962C8B-B14F-4D97-AF65-F5344CB8AC3E}">
        <p14:creationId xmlns:p14="http://schemas.microsoft.com/office/powerpoint/2010/main" val="2751303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C922-D564-8A41-8B2F-A93B5169A0E2}"/>
              </a:ext>
            </a:extLst>
          </p:cNvPr>
          <p:cNvSpPr>
            <a:spLocks noGrp="1"/>
          </p:cNvSpPr>
          <p:nvPr>
            <p:ph type="title"/>
          </p:nvPr>
        </p:nvSpPr>
        <p:spPr>
          <a:xfrm>
            <a:off x="311696" y="1556071"/>
            <a:ext cx="8520599" cy="572699"/>
          </a:xfrm>
        </p:spPr>
        <p:txBody>
          <a:bodyPr>
            <a:noAutofit/>
          </a:bodyPr>
          <a:lstStyle/>
          <a:p>
            <a:r>
              <a:rPr lang="en-US" sz="4400" b="1" dirty="0">
                <a:solidFill>
                  <a:schemeClr val="tx2"/>
                </a:solidFill>
              </a:rPr>
              <a:t>Development Considerations</a:t>
            </a:r>
          </a:p>
        </p:txBody>
      </p:sp>
      <p:sp>
        <p:nvSpPr>
          <p:cNvPr id="3" name="Slide Number Placeholder 2">
            <a:extLst>
              <a:ext uri="{FF2B5EF4-FFF2-40B4-BE49-F238E27FC236}">
                <a16:creationId xmlns:a16="http://schemas.microsoft.com/office/drawing/2014/main" id="{DCC70BFD-E8E4-354F-83A1-DB99C4FB19BD}"/>
              </a:ext>
            </a:extLst>
          </p:cNvPr>
          <p:cNvSpPr>
            <a:spLocks noGrp="1"/>
          </p:cNvSpPr>
          <p:nvPr>
            <p:ph type="sldNum" idx="12"/>
          </p:nvPr>
        </p:nvSpPr>
        <p:spPr/>
        <p:txBody>
          <a:bodyPr/>
          <a:lstStyle/>
          <a:p>
            <a:pPr algn="l">
              <a:buClr>
                <a:srgbClr val="434343"/>
              </a:buClr>
              <a:buSzPct val="25000"/>
            </a:pPr>
            <a:fld id="{00000000-1234-1234-1234-123412341234}" type="slidenum">
              <a:rPr lang="en-US" sz="1000" smtClean="0">
                <a:solidFill>
                  <a:srgbClr val="434343"/>
                </a:solidFill>
                <a:latin typeface="Arial"/>
                <a:ea typeface="Arial"/>
                <a:cs typeface="Arial"/>
                <a:sym typeface="Arial"/>
              </a:rPr>
              <a:pPr algn="l">
                <a:buClr>
                  <a:srgbClr val="434343"/>
                </a:buClr>
                <a:buSzPct val="25000"/>
              </a:pPr>
              <a:t>47</a:t>
            </a:fld>
            <a:endParaRPr lang="en-US" sz="1000">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41F892D6-EA06-BF4A-A3D4-025662FEBF73}"/>
              </a:ext>
            </a:extLst>
          </p:cNvPr>
          <p:cNvSpPr>
            <a:spLocks noGrp="1"/>
          </p:cNvSpPr>
          <p:nvPr>
            <p:ph type="body" idx="1"/>
          </p:nvPr>
        </p:nvSpPr>
        <p:spPr>
          <a:xfrm>
            <a:off x="8556783" y="3993340"/>
            <a:ext cx="275512" cy="393601"/>
          </a:xfrm>
        </p:spPr>
        <p:txBody>
          <a:bodyPr>
            <a:normAutofit fontScale="77500" lnSpcReduction="20000"/>
          </a:bodyPr>
          <a:lstStyle/>
          <a:p>
            <a:endParaRPr lang="en-US"/>
          </a:p>
        </p:txBody>
      </p:sp>
    </p:spTree>
    <p:extLst>
      <p:ext uri="{BB962C8B-B14F-4D97-AF65-F5344CB8AC3E}">
        <p14:creationId xmlns:p14="http://schemas.microsoft.com/office/powerpoint/2010/main" val="5550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5730" y="144465"/>
            <a:ext cx="7768590" cy="626245"/>
          </a:xfrm>
        </p:spPr>
        <p:txBody>
          <a:bodyPr/>
          <a:lstStyle/>
          <a:p>
            <a:r>
              <a:rPr lang="en-US" b="1" dirty="0">
                <a:solidFill>
                  <a:schemeClr val="tx2"/>
                </a:solidFill>
              </a:rPr>
              <a:t>Hyperledger Fabric Architecture</a:t>
            </a:r>
          </a:p>
        </p:txBody>
      </p:sp>
      <p:sp>
        <p:nvSpPr>
          <p:cNvPr id="3" name="Text Placeholder 2"/>
          <p:cNvSpPr>
            <a:spLocks noGrp="1"/>
          </p:cNvSpPr>
          <p:nvPr>
            <p:ph type="body" sz="quarter" idx="22"/>
          </p:nvPr>
        </p:nvSpPr>
        <p:spPr>
          <a:xfrm>
            <a:off x="246576" y="666207"/>
            <a:ext cx="8897424" cy="3605348"/>
          </a:xfrm>
        </p:spPr>
        <p:txBody>
          <a:bodyPr>
            <a:noAutofit/>
          </a:bodyPr>
          <a:lstStyle/>
          <a:p>
            <a:pPr marL="0" indent="0">
              <a:buNone/>
            </a:pPr>
            <a:r>
              <a:rPr lang="en-US" sz="1400" dirty="0"/>
              <a:t>Architecturally, the fabric is extremely flexible, but in practice consider two recommendations. </a:t>
            </a:r>
          </a:p>
          <a:p>
            <a:r>
              <a:rPr lang="en-US" sz="1600" b="1" dirty="0">
                <a:solidFill>
                  <a:schemeClr val="tx2"/>
                </a:solidFill>
              </a:rPr>
              <a:t>First, you only need one or two peers</a:t>
            </a:r>
            <a:r>
              <a:rPr lang="en-US" sz="1400" dirty="0"/>
              <a:t>. Per a given channel, peers are identical. They execute the same transactions and receive the same code updates in the exact same order as all other peers on that channel. </a:t>
            </a:r>
            <a:r>
              <a:rPr lang="en-US" sz="1400" b="1" dirty="0">
                <a:solidFill>
                  <a:schemeClr val="tx2"/>
                </a:solidFill>
              </a:rPr>
              <a:t>There is no reason to have lots of peers</a:t>
            </a:r>
            <a:r>
              <a:rPr lang="en-US" sz="1400" dirty="0"/>
              <a:t>. </a:t>
            </a:r>
          </a:p>
          <a:p>
            <a:pPr lvl="1"/>
            <a:r>
              <a:rPr lang="en-US" sz="1400" b="1" dirty="0">
                <a:solidFill>
                  <a:schemeClr val="tx2"/>
                </a:solidFill>
              </a:rPr>
              <a:t>Get two peers if you need the availability </a:t>
            </a:r>
            <a:r>
              <a:rPr lang="en-US" sz="1400" dirty="0"/>
              <a:t>– which I would recommend. </a:t>
            </a:r>
          </a:p>
          <a:p>
            <a:r>
              <a:rPr lang="en-US" sz="1600" b="1" dirty="0">
                <a:solidFill>
                  <a:schemeClr val="tx2"/>
                </a:solidFill>
              </a:rPr>
              <a:t>Secondly, the front-end systems that hold the Hyperledger SDKs (those systems that provide RESTful interfaces) should be aligned to a member’s peers</a:t>
            </a:r>
            <a:r>
              <a:rPr lang="en-US" sz="1400" b="1" dirty="0">
                <a:solidFill>
                  <a:schemeClr val="tx2"/>
                </a:solidFill>
              </a:rPr>
              <a:t>. </a:t>
            </a:r>
          </a:p>
          <a:p>
            <a:pPr lvl="1"/>
            <a:r>
              <a:rPr lang="en-US" sz="1400" dirty="0"/>
              <a:t>Which means you want your front-end systems talking to your peers and you want other member’s front-end systems talking to their peers. </a:t>
            </a:r>
          </a:p>
          <a:p>
            <a:pPr lvl="1"/>
            <a:r>
              <a:rPr lang="en-US" sz="1400" b="1" dirty="0">
                <a:solidFill>
                  <a:schemeClr val="tx2"/>
                </a:solidFill>
              </a:rPr>
              <a:t>The idea of an SDK talking to all of the peers for consensus purposes makes little to no sense when they will all return the same results. </a:t>
            </a:r>
          </a:p>
          <a:p>
            <a:pPr lvl="1"/>
            <a:r>
              <a:rPr lang="en-US" sz="1400" b="1" dirty="0">
                <a:solidFill>
                  <a:schemeClr val="tx2"/>
                </a:solidFill>
              </a:rPr>
              <a:t>One SDK only needs to talk to one peer or two, for </a:t>
            </a:r>
            <a:r>
              <a:rPr lang="en-US" sz="1600" b="1" dirty="0">
                <a:solidFill>
                  <a:schemeClr val="tx2"/>
                </a:solidFill>
              </a:rPr>
              <a:t>high availability, </a:t>
            </a:r>
            <a:r>
              <a:rPr lang="en-US" sz="1600" dirty="0"/>
              <a:t>to get the optimal performance and functional capabilities of the fabric.</a:t>
            </a:r>
          </a:p>
        </p:txBody>
      </p:sp>
      <p:sp>
        <p:nvSpPr>
          <p:cNvPr id="4" name="Rectangle 3"/>
          <p:cNvSpPr/>
          <p:nvPr/>
        </p:nvSpPr>
        <p:spPr>
          <a:xfrm>
            <a:off x="480339" y="4086889"/>
            <a:ext cx="7413981" cy="369332"/>
          </a:xfrm>
          <a:prstGeom prst="rect">
            <a:avLst/>
          </a:prstGeom>
        </p:spPr>
        <p:txBody>
          <a:bodyPr wrap="square">
            <a:spAutoFit/>
          </a:bodyPr>
          <a:lstStyle/>
          <a:p>
            <a:r>
              <a:rPr lang="en-US" sz="1400" dirty="0"/>
              <a:t>https://</a:t>
            </a:r>
            <a:r>
              <a:rPr lang="en-US" sz="1400" dirty="0" err="1"/>
              <a:t>www.ibm.com</a:t>
            </a:r>
            <a:r>
              <a:rPr lang="en-US" sz="1400" dirty="0"/>
              <a:t>/blogs/systems/blockchain-how-should-you-organize-your-peers</a:t>
            </a:r>
            <a:r>
              <a:rPr lang="en-US" dirty="0"/>
              <a:t>/</a:t>
            </a:r>
          </a:p>
        </p:txBody>
      </p:sp>
    </p:spTree>
    <p:extLst>
      <p:ext uri="{BB962C8B-B14F-4D97-AF65-F5344CB8AC3E}">
        <p14:creationId xmlns:p14="http://schemas.microsoft.com/office/powerpoint/2010/main" val="1727882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dirty="0">
                <a:solidFill>
                  <a:schemeClr val="tx2"/>
                </a:solidFill>
              </a:rPr>
              <a:t>Which user roles do you need in a business network?</a:t>
            </a:r>
          </a:p>
        </p:txBody>
      </p:sp>
      <p:sp>
        <p:nvSpPr>
          <p:cNvPr id="3" name="Text Placeholder 2"/>
          <p:cNvSpPr>
            <a:spLocks noGrp="1"/>
          </p:cNvSpPr>
          <p:nvPr>
            <p:ph type="body" sz="quarter" idx="22"/>
          </p:nvPr>
        </p:nvSpPr>
        <p:spPr/>
        <p:txBody>
          <a:bodyPr/>
          <a:lstStyle/>
          <a:p>
            <a:pPr fontAlgn="base"/>
            <a:r>
              <a:rPr lang="en-US" sz="2100" b="1" dirty="0">
                <a:solidFill>
                  <a:schemeClr val="tx2"/>
                </a:solidFill>
              </a:rPr>
              <a:t>The consortium owner</a:t>
            </a:r>
            <a:r>
              <a:rPr lang="en-US" b="1" dirty="0">
                <a:solidFill>
                  <a:schemeClr val="tx2"/>
                </a:solidFill>
              </a:rPr>
              <a:t>: This is the organization </a:t>
            </a:r>
            <a:r>
              <a:rPr lang="en-US" dirty="0"/>
              <a:t>with the vision for the network, its business benefits and how it will disrupt how business is done. Today, for practical purposes, it is best if there is only one consortium owner, since that entity will be responsible for making the network work. </a:t>
            </a:r>
          </a:p>
          <a:p>
            <a:pPr fontAlgn="base"/>
            <a:r>
              <a:rPr lang="en-US" sz="2100" b="1" dirty="0">
                <a:solidFill>
                  <a:schemeClr val="tx2"/>
                </a:solidFill>
              </a:rPr>
              <a:t>Members:</a:t>
            </a:r>
            <a:r>
              <a:rPr lang="en-US" sz="2100" b="1" dirty="0">
                <a:solidFill>
                  <a:srgbClr val="FF0000"/>
                </a:solidFill>
              </a:rPr>
              <a:t> </a:t>
            </a:r>
            <a:r>
              <a:rPr lang="en-US" b="1" dirty="0">
                <a:solidFill>
                  <a:schemeClr val="tx2"/>
                </a:solidFill>
              </a:rPr>
              <a:t>They are part of the Hyperledger network</a:t>
            </a:r>
            <a:r>
              <a:rPr lang="en-US" dirty="0"/>
              <a:t>. </a:t>
            </a:r>
            <a:r>
              <a:rPr lang="en-US" sz="1800" dirty="0">
                <a:solidFill>
                  <a:schemeClr val="tx2"/>
                </a:solidFill>
              </a:rPr>
              <a:t>They have a peer, which means they can store data, execute chain code (smart contracts), and participate in the consensus process</a:t>
            </a:r>
            <a:r>
              <a:rPr lang="en-US" sz="1800" dirty="0">
                <a:solidFill>
                  <a:srgbClr val="FF0000"/>
                </a:solidFill>
              </a:rPr>
              <a:t> </a:t>
            </a:r>
            <a:r>
              <a:rPr lang="en-US" dirty="0"/>
              <a:t>(if the consortium owner allows it). Members bring substance and validity to the network, and it is their data and intelligence that is shared. As the network matures, members can move up in status to become consortium owners.</a:t>
            </a:r>
          </a:p>
          <a:p>
            <a:pPr fontAlgn="base"/>
            <a:r>
              <a:rPr lang="en-US" sz="2100" b="1" dirty="0">
                <a:solidFill>
                  <a:schemeClr val="tx2"/>
                </a:solidFill>
              </a:rPr>
              <a:t>General users: </a:t>
            </a:r>
            <a:r>
              <a:rPr lang="en-US" b="1" dirty="0">
                <a:solidFill>
                  <a:schemeClr val="tx2"/>
                </a:solidFill>
              </a:rPr>
              <a:t>These are users of the network </a:t>
            </a:r>
            <a:r>
              <a:rPr lang="en-US" dirty="0"/>
              <a:t>and they are sponsored and enabled by the consortium owner and the members. </a:t>
            </a:r>
            <a:r>
              <a:rPr lang="en-US" b="1" dirty="0">
                <a:solidFill>
                  <a:schemeClr val="tx2"/>
                </a:solidFill>
              </a:rPr>
              <a:t>They can access and input data, but they do not own data</a:t>
            </a:r>
            <a:r>
              <a:rPr lang="en-US" dirty="0"/>
              <a:t>. As with members, as the network matures, general users can become members if they bring value to the network.</a:t>
            </a:r>
          </a:p>
        </p:txBody>
      </p:sp>
      <p:sp>
        <p:nvSpPr>
          <p:cNvPr id="4" name="Rectangle 3"/>
          <p:cNvSpPr/>
          <p:nvPr/>
        </p:nvSpPr>
        <p:spPr>
          <a:xfrm>
            <a:off x="248194" y="4236101"/>
            <a:ext cx="8895806" cy="369332"/>
          </a:xfrm>
          <a:prstGeom prst="rect">
            <a:avLst/>
          </a:prstGeom>
        </p:spPr>
        <p:txBody>
          <a:bodyPr wrap="square">
            <a:spAutoFit/>
          </a:bodyPr>
          <a:lstStyle/>
          <a:p>
            <a:r>
              <a:rPr lang="en-US" dirty="0"/>
              <a:t>https://</a:t>
            </a:r>
            <a:r>
              <a:rPr lang="en-US" dirty="0" err="1"/>
              <a:t>www.ibm.com</a:t>
            </a:r>
            <a:r>
              <a:rPr lang="en-US" dirty="0"/>
              <a:t>/blogs/systems/blockchain-who-should-be-in-your-consortium/</a:t>
            </a:r>
          </a:p>
        </p:txBody>
      </p:sp>
    </p:spTree>
    <p:extLst>
      <p:ext uri="{BB962C8B-B14F-4D97-AF65-F5344CB8AC3E}">
        <p14:creationId xmlns:p14="http://schemas.microsoft.com/office/powerpoint/2010/main" val="1229445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184428" y="3424629"/>
            <a:ext cx="1771650" cy="1616478"/>
            <a:chOff x="7184428" y="3424629"/>
            <a:chExt cx="1771650" cy="1616478"/>
          </a:xfrm>
        </p:grpSpPr>
        <p:sp>
          <p:nvSpPr>
            <p:cNvPr id="9" name="Rectangle 8"/>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charset="0"/>
                <a:ea typeface="Arial" charset="0"/>
                <a:cs typeface="Arial" charset="0"/>
              </a:endParaRPr>
            </a:p>
          </p:txBody>
        </p:sp>
        <p:sp>
          <p:nvSpPr>
            <p:cNvPr id="10" name="Rectangle 9"/>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charset="0"/>
                <a:ea typeface="Arial" charset="0"/>
                <a:cs typeface="Arial" charset="0"/>
              </a:endParaRPr>
            </a:p>
          </p:txBody>
        </p:sp>
      </p:grpSp>
      <p:grpSp>
        <p:nvGrpSpPr>
          <p:cNvPr id="178" name="Group 177"/>
          <p:cNvGrpSpPr/>
          <p:nvPr/>
        </p:nvGrpSpPr>
        <p:grpSpPr>
          <a:xfrm>
            <a:off x="7184428" y="3424629"/>
            <a:ext cx="1771650" cy="1616478"/>
            <a:chOff x="7184428" y="3424629"/>
            <a:chExt cx="1771650" cy="1616478"/>
          </a:xfrm>
        </p:grpSpPr>
        <p:sp>
          <p:nvSpPr>
            <p:cNvPr id="179" name="Rectangle 178"/>
            <p:cNvSpPr/>
            <p:nvPr/>
          </p:nvSpPr>
          <p:spPr>
            <a:xfrm>
              <a:off x="7184428" y="3424629"/>
              <a:ext cx="1771650" cy="1272392"/>
            </a:xfrm>
            <a:prstGeom prst="rect">
              <a:avLst/>
            </a:prstGeom>
            <a:solidFill>
              <a:srgbClr val="FFFFFF"/>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Arial" charset="0"/>
                <a:cs typeface="Arial" charset="0"/>
              </a:endParaRPr>
            </a:p>
          </p:txBody>
        </p:sp>
        <p:sp>
          <p:nvSpPr>
            <p:cNvPr id="180" name="Rectangle 179"/>
            <p:cNvSpPr/>
            <p:nvPr/>
          </p:nvSpPr>
          <p:spPr>
            <a:xfrm>
              <a:off x="7359650" y="4466492"/>
              <a:ext cx="1277938" cy="574615"/>
            </a:xfrm>
            <a:prstGeom prst="rect">
              <a:avLst/>
            </a:prstGeom>
            <a:solidFill>
              <a:srgbClr val="FFFFFF"/>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charset="0"/>
                <a:ea typeface="Arial" charset="0"/>
                <a:cs typeface="Arial" charset="0"/>
              </a:endParaRPr>
            </a:p>
          </p:txBody>
        </p:sp>
      </p:grpSp>
      <p:sp>
        <p:nvSpPr>
          <p:cNvPr id="181" name="TextBox 1"/>
          <p:cNvSpPr txBox="1">
            <a:spLocks noChangeArrowheads="1"/>
          </p:cNvSpPr>
          <p:nvPr/>
        </p:nvSpPr>
        <p:spPr bwMode="auto">
          <a:xfrm>
            <a:off x="865381" y="4344744"/>
            <a:ext cx="7965342" cy="450893"/>
          </a:xfrm>
          <a:prstGeom prst="rect">
            <a:avLst/>
          </a:prstGeom>
          <a:noFill/>
          <a:ln w="9525">
            <a:noFill/>
            <a:miter lim="800000"/>
            <a:headEnd/>
            <a:tailEnd/>
          </a:ln>
        </p:spPr>
        <p:txBody>
          <a:bodyPr wrap="square">
            <a:spAutoFit/>
          </a:bodyPr>
          <a:lstStyle/>
          <a:p>
            <a:pPr>
              <a:lnSpc>
                <a:spcPts val="3000"/>
              </a:lnSpc>
            </a:pPr>
            <a:r>
              <a:rPr lang="en-US" sz="2400" dirty="0">
                <a:solidFill>
                  <a:srgbClr val="0164FF"/>
                </a:solidFill>
                <a:latin typeface="Arial" charset="0"/>
                <a:ea typeface="Arial" charset="0"/>
                <a:cs typeface="Arial" charset="0"/>
              </a:rPr>
              <a:t>… with consensus, provenance, immutability and finality</a:t>
            </a:r>
          </a:p>
        </p:txBody>
      </p:sp>
      <p:sp>
        <p:nvSpPr>
          <p:cNvPr id="184" name="Text Box 1308"/>
          <p:cNvSpPr txBox="1">
            <a:spLocks noChangeArrowheads="1"/>
          </p:cNvSpPr>
          <p:nvPr/>
        </p:nvSpPr>
        <p:spPr bwMode="auto">
          <a:xfrm>
            <a:off x="7745413" y="1089270"/>
            <a:ext cx="935037" cy="523220"/>
          </a:xfrm>
          <a:prstGeom prst="rect">
            <a:avLst/>
          </a:prstGeom>
          <a:noFill/>
          <a:ln w="9525">
            <a:noFill/>
            <a:miter lim="800000"/>
            <a:headEnd/>
            <a:tailEnd/>
          </a:ln>
        </p:spPr>
        <p:txBody>
          <a:bodyPr>
            <a:spAutoFit/>
          </a:bodyPr>
          <a:lstStyle/>
          <a:p>
            <a:r>
              <a:rPr lang="en-US" sz="1400" dirty="0">
                <a:solidFill>
                  <a:srgbClr val="000000"/>
                </a:solidFill>
                <a:latin typeface="Arial" charset="0"/>
                <a:ea typeface="Arial" charset="0"/>
                <a:cs typeface="Arial" charset="0"/>
              </a:rPr>
              <a:t>Bank records</a:t>
            </a:r>
          </a:p>
        </p:txBody>
      </p:sp>
      <p:sp>
        <p:nvSpPr>
          <p:cNvPr id="185" name="Text Box 1309"/>
          <p:cNvSpPr txBox="1">
            <a:spLocks noChangeArrowheads="1"/>
          </p:cNvSpPr>
          <p:nvPr/>
        </p:nvSpPr>
        <p:spPr bwMode="auto">
          <a:xfrm>
            <a:off x="4107693" y="613880"/>
            <a:ext cx="1130300" cy="523220"/>
          </a:xfrm>
          <a:prstGeom prst="rect">
            <a:avLst/>
          </a:prstGeom>
          <a:noFill/>
          <a:ln w="9525">
            <a:noFill/>
            <a:miter lim="800000"/>
            <a:headEnd/>
            <a:tailEnd/>
          </a:ln>
        </p:spPr>
        <p:txBody>
          <a:bodyPr>
            <a:spAutoFit/>
          </a:bodyPr>
          <a:lstStyle/>
          <a:p>
            <a:r>
              <a:rPr lang="en-US" sz="1400" dirty="0">
                <a:solidFill>
                  <a:srgbClr val="000000"/>
                </a:solidFill>
                <a:latin typeface="Arial" charset="0"/>
                <a:ea typeface="Arial" charset="0"/>
                <a:cs typeface="Arial" charset="0"/>
              </a:rPr>
              <a:t>Participant B’s records</a:t>
            </a:r>
          </a:p>
        </p:txBody>
      </p:sp>
      <p:grpSp>
        <p:nvGrpSpPr>
          <p:cNvPr id="2" name="Group 1">
            <a:extLst>
              <a:ext uri="{FF2B5EF4-FFF2-40B4-BE49-F238E27FC236}">
                <a16:creationId xmlns:a16="http://schemas.microsoft.com/office/drawing/2014/main" id="{3CE03733-316F-DC4C-B2C6-451070810CE8}"/>
              </a:ext>
            </a:extLst>
          </p:cNvPr>
          <p:cNvGrpSpPr/>
          <p:nvPr/>
        </p:nvGrpSpPr>
        <p:grpSpPr>
          <a:xfrm>
            <a:off x="278228" y="1113160"/>
            <a:ext cx="8359360" cy="3155270"/>
            <a:chOff x="278228" y="1090858"/>
            <a:chExt cx="8359360" cy="3006070"/>
          </a:xfrm>
        </p:grpSpPr>
        <p:sp>
          <p:nvSpPr>
            <p:cNvPr id="182" name="Text Box 1310"/>
            <p:cNvSpPr txBox="1">
              <a:spLocks noChangeArrowheads="1"/>
            </p:cNvSpPr>
            <p:nvPr/>
          </p:nvSpPr>
          <p:spPr bwMode="auto">
            <a:xfrm>
              <a:off x="7753350" y="3564183"/>
              <a:ext cx="884238" cy="523220"/>
            </a:xfrm>
            <a:prstGeom prst="rect">
              <a:avLst/>
            </a:prstGeom>
            <a:noFill/>
            <a:ln w="9525">
              <a:noFill/>
              <a:miter lim="800000"/>
              <a:headEnd/>
              <a:tailEnd/>
            </a:ln>
          </p:spPr>
          <p:txBody>
            <a:bodyPr>
              <a:spAutoFit/>
            </a:bodyPr>
            <a:lstStyle/>
            <a:p>
              <a:pPr>
                <a:spcBef>
                  <a:spcPct val="50000"/>
                </a:spcBef>
              </a:pPr>
              <a:r>
                <a:rPr lang="en-US" sz="1400" dirty="0">
                  <a:solidFill>
                    <a:srgbClr val="000000"/>
                  </a:solidFill>
                  <a:latin typeface="Arial" charset="0"/>
                  <a:ea typeface="Arial" charset="0"/>
                  <a:cs typeface="Arial" charset="0"/>
                </a:rPr>
                <a:t>Auditor records</a:t>
              </a:r>
            </a:p>
          </p:txBody>
        </p:sp>
        <p:sp>
          <p:nvSpPr>
            <p:cNvPr id="183" name="Text Box 1311"/>
            <p:cNvSpPr txBox="1">
              <a:spLocks noChangeArrowheads="1"/>
            </p:cNvSpPr>
            <p:nvPr/>
          </p:nvSpPr>
          <p:spPr bwMode="auto">
            <a:xfrm>
              <a:off x="5157788" y="3573708"/>
              <a:ext cx="1314450" cy="523220"/>
            </a:xfrm>
            <a:prstGeom prst="rect">
              <a:avLst/>
            </a:prstGeom>
            <a:noFill/>
            <a:ln w="9525">
              <a:noFill/>
              <a:miter lim="800000"/>
              <a:headEnd/>
              <a:tailEnd/>
            </a:ln>
          </p:spPr>
          <p:txBody>
            <a:bodyPr>
              <a:spAutoFit/>
            </a:bodyPr>
            <a:lstStyle/>
            <a:p>
              <a:r>
                <a:rPr lang="en-US" sz="1400" dirty="0">
                  <a:solidFill>
                    <a:srgbClr val="000000"/>
                  </a:solidFill>
                  <a:latin typeface="Arial" charset="0"/>
                  <a:ea typeface="Arial" charset="0"/>
                  <a:cs typeface="Arial" charset="0"/>
                </a:rPr>
                <a:t>Regulator records</a:t>
              </a:r>
            </a:p>
          </p:txBody>
        </p:sp>
        <p:sp>
          <p:nvSpPr>
            <p:cNvPr id="186" name="Oval 352"/>
            <p:cNvSpPr>
              <a:spLocks noChangeArrowheads="1"/>
            </p:cNvSpPr>
            <p:nvPr/>
          </p:nvSpPr>
          <p:spPr bwMode="auto">
            <a:xfrm>
              <a:off x="1779588" y="1499822"/>
              <a:ext cx="5546725" cy="2147888"/>
            </a:xfrm>
            <a:prstGeom prst="ellipse">
              <a:avLst/>
            </a:prstGeom>
            <a:gradFill rotWithShape="1">
              <a:gsLst>
                <a:gs pos="0">
                  <a:srgbClr val="FFFFFF">
                    <a:alpha val="7000"/>
                  </a:srgbClr>
                </a:gs>
                <a:gs pos="100000">
                  <a:srgbClr val="000E5E">
                    <a:alpha val="11000"/>
                  </a:srgbClr>
                </a:gs>
              </a:gsLst>
              <a:path path="shape">
                <a:fillToRect l="50000" t="50000" r="50000" b="50000"/>
              </a:path>
            </a:gradFill>
            <a:ln w="19050" cap="rnd">
              <a:solidFill>
                <a:srgbClr val="000E5E"/>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pic>
          <p:nvPicPr>
            <p:cNvPr id="187" name="Picture 21" descr="06_NEW_01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42100" y="1217247"/>
              <a:ext cx="884238" cy="882650"/>
            </a:xfrm>
            <a:prstGeom prst="rect">
              <a:avLst/>
            </a:prstGeom>
            <a:noFill/>
            <a:ln w="9525">
              <a:noFill/>
              <a:miter lim="800000"/>
              <a:headEnd/>
              <a:tailEnd/>
            </a:ln>
          </p:spPr>
        </p:pic>
        <p:grpSp>
          <p:nvGrpSpPr>
            <p:cNvPr id="188" name="Group 22"/>
            <p:cNvGrpSpPr>
              <a:grpSpLocks/>
            </p:cNvGrpSpPr>
            <p:nvPr/>
          </p:nvGrpSpPr>
          <p:grpSpPr bwMode="auto">
            <a:xfrm>
              <a:off x="6556375" y="1142635"/>
              <a:ext cx="1063625" cy="1027112"/>
              <a:chOff x="4185" y="1141"/>
              <a:chExt cx="705" cy="681"/>
            </a:xfrm>
          </p:grpSpPr>
          <p:sp>
            <p:nvSpPr>
              <p:cNvPr id="189" name="Freeform 2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sp>
            <p:nvSpPr>
              <p:cNvPr id="190" name="Freeform 2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grpSp>
        <p:pic>
          <p:nvPicPr>
            <p:cNvPr id="191" name="Picture 25" descr="06_NEW_0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24638" y="3049222"/>
              <a:ext cx="885825" cy="884238"/>
            </a:xfrm>
            <a:prstGeom prst="rect">
              <a:avLst/>
            </a:prstGeom>
            <a:noFill/>
            <a:ln w="9525">
              <a:noFill/>
              <a:miter lim="800000"/>
              <a:headEnd/>
              <a:tailEnd/>
            </a:ln>
          </p:spPr>
        </p:pic>
        <p:pic>
          <p:nvPicPr>
            <p:cNvPr id="192" name="Picture 26" descr="06_NEW_0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41788" y="1237885"/>
              <a:ext cx="885825" cy="884237"/>
            </a:xfrm>
            <a:prstGeom prst="rect">
              <a:avLst/>
            </a:prstGeom>
            <a:noFill/>
            <a:ln w="9525">
              <a:noFill/>
              <a:miter lim="800000"/>
              <a:headEnd/>
              <a:tailEnd/>
            </a:ln>
          </p:spPr>
        </p:pic>
        <p:pic>
          <p:nvPicPr>
            <p:cNvPr id="193" name="Picture 27" descr="06_NEW_0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40200" y="3092085"/>
              <a:ext cx="885825" cy="885825"/>
            </a:xfrm>
            <a:prstGeom prst="rect">
              <a:avLst/>
            </a:prstGeom>
            <a:noFill/>
            <a:ln w="9525">
              <a:noFill/>
              <a:miter lim="800000"/>
              <a:headEnd/>
              <a:tailEnd/>
            </a:ln>
          </p:spPr>
        </p:pic>
        <p:pic>
          <p:nvPicPr>
            <p:cNvPr id="194" name="Picture 28" descr="06_NEW_0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19307" y="3071671"/>
              <a:ext cx="884238" cy="885825"/>
            </a:xfrm>
            <a:prstGeom prst="rect">
              <a:avLst/>
            </a:prstGeom>
            <a:noFill/>
            <a:ln w="9525">
              <a:noFill/>
              <a:miter lim="800000"/>
              <a:headEnd/>
              <a:tailEnd/>
            </a:ln>
          </p:spPr>
        </p:pic>
        <p:pic>
          <p:nvPicPr>
            <p:cNvPr id="195" name="Picture 29" descr="06_NEW_0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21982" y="1223715"/>
              <a:ext cx="884238" cy="885825"/>
            </a:xfrm>
            <a:prstGeom prst="rect">
              <a:avLst/>
            </a:prstGeom>
            <a:noFill/>
            <a:ln w="9525">
              <a:noFill/>
              <a:miter lim="800000"/>
              <a:headEnd/>
              <a:tailEnd/>
            </a:ln>
          </p:spPr>
        </p:pic>
        <p:grpSp>
          <p:nvGrpSpPr>
            <p:cNvPr id="196" name="Group 30"/>
            <p:cNvGrpSpPr>
              <a:grpSpLocks/>
            </p:cNvGrpSpPr>
            <p:nvPr/>
          </p:nvGrpSpPr>
          <p:grpSpPr bwMode="auto">
            <a:xfrm>
              <a:off x="6550025" y="2992072"/>
              <a:ext cx="1063625" cy="1027113"/>
              <a:chOff x="4185" y="1141"/>
              <a:chExt cx="705" cy="681"/>
            </a:xfrm>
          </p:grpSpPr>
          <p:sp>
            <p:nvSpPr>
              <p:cNvPr id="197" name="Freeform 31"/>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sp>
            <p:nvSpPr>
              <p:cNvPr id="198" name="Freeform 32"/>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grpSp>
        <p:grpSp>
          <p:nvGrpSpPr>
            <p:cNvPr id="199" name="Group 33"/>
            <p:cNvGrpSpPr>
              <a:grpSpLocks/>
            </p:cNvGrpSpPr>
            <p:nvPr/>
          </p:nvGrpSpPr>
          <p:grpSpPr bwMode="auto">
            <a:xfrm>
              <a:off x="4056063" y="3000010"/>
              <a:ext cx="1063625" cy="1027112"/>
              <a:chOff x="4185" y="1141"/>
              <a:chExt cx="705" cy="681"/>
            </a:xfrm>
          </p:grpSpPr>
          <p:sp>
            <p:nvSpPr>
              <p:cNvPr id="200" name="Freeform 34"/>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sp>
            <p:nvSpPr>
              <p:cNvPr id="201" name="Freeform 35"/>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grpSp>
        <p:grpSp>
          <p:nvGrpSpPr>
            <p:cNvPr id="202" name="Group 36"/>
            <p:cNvGrpSpPr>
              <a:grpSpLocks/>
            </p:cNvGrpSpPr>
            <p:nvPr/>
          </p:nvGrpSpPr>
          <p:grpSpPr bwMode="auto">
            <a:xfrm>
              <a:off x="1531938" y="3009535"/>
              <a:ext cx="1063625" cy="1027112"/>
              <a:chOff x="4185" y="1141"/>
              <a:chExt cx="705" cy="681"/>
            </a:xfrm>
          </p:grpSpPr>
          <p:sp>
            <p:nvSpPr>
              <p:cNvPr id="203" name="Freeform 37"/>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sp>
            <p:nvSpPr>
              <p:cNvPr id="204" name="Freeform 38"/>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grpSp>
        <p:grpSp>
          <p:nvGrpSpPr>
            <p:cNvPr id="205" name="Group 39"/>
            <p:cNvGrpSpPr>
              <a:grpSpLocks/>
            </p:cNvGrpSpPr>
            <p:nvPr/>
          </p:nvGrpSpPr>
          <p:grpSpPr bwMode="auto">
            <a:xfrm>
              <a:off x="4049713" y="1155335"/>
              <a:ext cx="1063625" cy="1027112"/>
              <a:chOff x="4185" y="1141"/>
              <a:chExt cx="705" cy="681"/>
            </a:xfrm>
          </p:grpSpPr>
          <p:sp>
            <p:nvSpPr>
              <p:cNvPr id="206" name="Freeform 40"/>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sp>
            <p:nvSpPr>
              <p:cNvPr id="207" name="Freeform 41"/>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grpSp>
        <p:grpSp>
          <p:nvGrpSpPr>
            <p:cNvPr id="208" name="Group 42"/>
            <p:cNvGrpSpPr>
              <a:grpSpLocks/>
            </p:cNvGrpSpPr>
            <p:nvPr/>
          </p:nvGrpSpPr>
          <p:grpSpPr bwMode="auto">
            <a:xfrm>
              <a:off x="1525588" y="1163272"/>
              <a:ext cx="1063625" cy="1027113"/>
              <a:chOff x="4185" y="1141"/>
              <a:chExt cx="705" cy="681"/>
            </a:xfrm>
          </p:grpSpPr>
          <p:sp>
            <p:nvSpPr>
              <p:cNvPr id="209" name="Freeform 4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sp>
            <p:nvSpPr>
              <p:cNvPr id="210" name="Freeform 4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000E5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grpSp>
        <p:sp>
          <p:nvSpPr>
            <p:cNvPr id="211" name="Text Box 1309"/>
            <p:cNvSpPr txBox="1">
              <a:spLocks noChangeArrowheads="1"/>
            </p:cNvSpPr>
            <p:nvPr/>
          </p:nvSpPr>
          <p:spPr bwMode="auto">
            <a:xfrm>
              <a:off x="2540000" y="2438862"/>
              <a:ext cx="3959748" cy="369332"/>
            </a:xfrm>
            <a:prstGeom prst="rect">
              <a:avLst/>
            </a:prstGeom>
            <a:noFill/>
            <a:ln w="9525">
              <a:noFill/>
              <a:miter lim="800000"/>
              <a:headEnd/>
              <a:tailEnd/>
            </a:ln>
          </p:spPr>
          <p:txBody>
            <a:bodyPr wrap="square">
              <a:spAutoFit/>
            </a:bodyPr>
            <a:lstStyle/>
            <a:p>
              <a:pPr algn="ctr"/>
              <a:r>
                <a:rPr lang="en-US" dirty="0">
                  <a:solidFill>
                    <a:srgbClr val="000000"/>
                  </a:solidFill>
                  <a:latin typeface="Arial" charset="0"/>
                  <a:ea typeface="Arial" charset="0"/>
                  <a:cs typeface="Arial" charset="0"/>
                </a:rPr>
                <a:t>Blockchain</a:t>
              </a:r>
            </a:p>
          </p:txBody>
        </p:sp>
        <p:sp>
          <p:nvSpPr>
            <p:cNvPr id="212" name="Text Box 1307"/>
            <p:cNvSpPr txBox="1">
              <a:spLocks noChangeArrowheads="1"/>
            </p:cNvSpPr>
            <p:nvPr/>
          </p:nvSpPr>
          <p:spPr bwMode="auto">
            <a:xfrm>
              <a:off x="278228" y="3573708"/>
              <a:ext cx="1204497" cy="523220"/>
            </a:xfrm>
            <a:prstGeom prst="rect">
              <a:avLst/>
            </a:prstGeom>
            <a:noFill/>
            <a:ln w="9525">
              <a:noFill/>
              <a:miter lim="800000"/>
              <a:headEnd/>
              <a:tailEnd/>
            </a:ln>
          </p:spPr>
          <p:txBody>
            <a:bodyPr wrap="square">
              <a:spAutoFit/>
            </a:bodyPr>
            <a:lstStyle/>
            <a:p>
              <a:pPr algn="r">
                <a:spcBef>
                  <a:spcPct val="50000"/>
                </a:spcBef>
              </a:pPr>
              <a:r>
                <a:rPr lang="en-US" sz="1400" dirty="0">
                  <a:solidFill>
                    <a:srgbClr val="000000"/>
                  </a:solidFill>
                  <a:latin typeface="Arial" charset="0"/>
                  <a:ea typeface="Arial" charset="0"/>
                  <a:cs typeface="Arial" charset="0"/>
                </a:rPr>
                <a:t>Insurer records</a:t>
              </a:r>
            </a:p>
          </p:txBody>
        </p:sp>
        <p:sp>
          <p:nvSpPr>
            <p:cNvPr id="213" name="Text Box 1306"/>
            <p:cNvSpPr txBox="1">
              <a:spLocks noChangeArrowheads="1"/>
            </p:cNvSpPr>
            <p:nvPr/>
          </p:nvSpPr>
          <p:spPr bwMode="auto">
            <a:xfrm>
              <a:off x="308678" y="1090858"/>
              <a:ext cx="1101022" cy="523220"/>
            </a:xfrm>
            <a:prstGeom prst="rect">
              <a:avLst/>
            </a:prstGeom>
            <a:noFill/>
            <a:ln w="9525">
              <a:noFill/>
              <a:miter lim="800000"/>
              <a:headEnd/>
              <a:tailEnd/>
            </a:ln>
          </p:spPr>
          <p:txBody>
            <a:bodyPr wrap="square">
              <a:spAutoFit/>
            </a:bodyPr>
            <a:lstStyle/>
            <a:p>
              <a:pPr algn="r"/>
              <a:r>
                <a:rPr lang="en-US" sz="1400" dirty="0">
                  <a:solidFill>
                    <a:srgbClr val="000000"/>
                  </a:solidFill>
                  <a:latin typeface="Arial" charset="0"/>
                  <a:ea typeface="Arial" charset="0"/>
                  <a:cs typeface="Arial" charset="0"/>
                </a:rPr>
                <a:t>Participant A’s records</a:t>
              </a:r>
            </a:p>
          </p:txBody>
        </p:sp>
        <p:grpSp>
          <p:nvGrpSpPr>
            <p:cNvPr id="216" name="Group 355"/>
            <p:cNvGrpSpPr>
              <a:grpSpLocks/>
            </p:cNvGrpSpPr>
            <p:nvPr/>
          </p:nvGrpSpPr>
          <p:grpSpPr bwMode="auto">
            <a:xfrm>
              <a:off x="2346058" y="1916535"/>
              <a:ext cx="445737" cy="383841"/>
              <a:chOff x="261" y="1462"/>
              <a:chExt cx="424" cy="376"/>
            </a:xfrm>
          </p:grpSpPr>
          <p:sp>
            <p:nvSpPr>
              <p:cNvPr id="217"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218"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219" name="Group 355"/>
            <p:cNvGrpSpPr>
              <a:grpSpLocks/>
            </p:cNvGrpSpPr>
            <p:nvPr/>
          </p:nvGrpSpPr>
          <p:grpSpPr bwMode="auto">
            <a:xfrm>
              <a:off x="2425954" y="2838798"/>
              <a:ext cx="445737" cy="383841"/>
              <a:chOff x="261" y="1462"/>
              <a:chExt cx="424" cy="376"/>
            </a:xfrm>
          </p:grpSpPr>
          <p:sp>
            <p:nvSpPr>
              <p:cNvPr id="220"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221"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222" name="Group 355"/>
            <p:cNvGrpSpPr>
              <a:grpSpLocks/>
            </p:cNvGrpSpPr>
            <p:nvPr/>
          </p:nvGrpSpPr>
          <p:grpSpPr bwMode="auto">
            <a:xfrm>
              <a:off x="4366972" y="2965333"/>
              <a:ext cx="445737" cy="383841"/>
              <a:chOff x="261" y="1462"/>
              <a:chExt cx="424" cy="376"/>
            </a:xfrm>
          </p:grpSpPr>
          <p:sp>
            <p:nvSpPr>
              <p:cNvPr id="223"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224"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225" name="Group 355"/>
            <p:cNvGrpSpPr>
              <a:grpSpLocks/>
            </p:cNvGrpSpPr>
            <p:nvPr/>
          </p:nvGrpSpPr>
          <p:grpSpPr bwMode="auto">
            <a:xfrm>
              <a:off x="6323711" y="2774765"/>
              <a:ext cx="445737" cy="383841"/>
              <a:chOff x="261" y="1462"/>
              <a:chExt cx="424" cy="376"/>
            </a:xfrm>
          </p:grpSpPr>
          <p:sp>
            <p:nvSpPr>
              <p:cNvPr id="226"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227"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228" name="Group 355"/>
            <p:cNvGrpSpPr>
              <a:grpSpLocks/>
            </p:cNvGrpSpPr>
            <p:nvPr/>
          </p:nvGrpSpPr>
          <p:grpSpPr bwMode="auto">
            <a:xfrm>
              <a:off x="4348222" y="1897194"/>
              <a:ext cx="445737" cy="383841"/>
              <a:chOff x="261" y="1462"/>
              <a:chExt cx="424" cy="376"/>
            </a:xfrm>
          </p:grpSpPr>
          <p:sp>
            <p:nvSpPr>
              <p:cNvPr id="229"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230"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nvGrpSpPr>
            <p:cNvPr id="231" name="Group 355"/>
            <p:cNvGrpSpPr>
              <a:grpSpLocks/>
            </p:cNvGrpSpPr>
            <p:nvPr/>
          </p:nvGrpSpPr>
          <p:grpSpPr bwMode="auto">
            <a:xfrm>
              <a:off x="6333506" y="1916535"/>
              <a:ext cx="445737" cy="383841"/>
              <a:chOff x="261" y="1462"/>
              <a:chExt cx="424" cy="376"/>
            </a:xfrm>
          </p:grpSpPr>
          <p:sp>
            <p:nvSpPr>
              <p:cNvPr id="232"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solidFill>
                    <a:srgbClr val="000000"/>
                  </a:solidFill>
                  <a:latin typeface="Arial" charset="0"/>
                  <a:ea typeface="Arial" charset="0"/>
                  <a:cs typeface="Arial" charset="0"/>
                </a:endParaRPr>
              </a:p>
            </p:txBody>
          </p:sp>
          <p:pic>
            <p:nvPicPr>
              <p:cNvPr id="233" name="Picture 353" descr="icon"/>
              <p:cNvPicPr>
                <a:picLocks noChangeAspect="1" noChangeArrowheads="1"/>
              </p:cNvPicPr>
              <p:nvPr/>
            </p:nvPicPr>
            <p:blipFill>
              <a:blip r:embed="rId9"/>
              <a:srcRect/>
              <a:stretch>
                <a:fillRect/>
              </a:stretch>
            </p:blipFill>
            <p:spPr bwMode="auto">
              <a:xfrm>
                <a:off x="337" y="1499"/>
                <a:ext cx="278" cy="296"/>
              </a:xfrm>
              <a:prstGeom prst="rect">
                <a:avLst/>
              </a:prstGeom>
              <a:noFill/>
              <a:ln w="9525">
                <a:noFill/>
                <a:miter lim="800000"/>
                <a:headEnd/>
                <a:tailEnd/>
              </a:ln>
            </p:spPr>
          </p:pic>
        </p:grpSp>
      </p:grpSp>
      <p:sp>
        <p:nvSpPr>
          <p:cNvPr id="234" name="Text Placeholder 1"/>
          <p:cNvSpPr>
            <a:spLocks noGrp="1"/>
          </p:cNvSpPr>
          <p:nvPr>
            <p:ph type="body" sz="quarter" idx="13"/>
          </p:nvPr>
        </p:nvSpPr>
        <p:spPr>
          <a:xfrm>
            <a:off x="125730" y="144464"/>
            <a:ext cx="7768590" cy="1011698"/>
          </a:xfrm>
        </p:spPr>
        <p:txBody>
          <a:bodyPr/>
          <a:lstStyle/>
          <a:p>
            <a:r>
              <a:rPr lang="en-US" b="1" dirty="0">
                <a:solidFill>
                  <a:schemeClr val="tx2"/>
                </a:solidFill>
              </a:rPr>
              <a:t>A shared, replicated, permissioned ledger …</a:t>
            </a:r>
          </a:p>
        </p:txBody>
      </p:sp>
      <p:sp>
        <p:nvSpPr>
          <p:cNvPr id="3" name="TextBox 2">
            <a:extLst>
              <a:ext uri="{FF2B5EF4-FFF2-40B4-BE49-F238E27FC236}">
                <a16:creationId xmlns:a16="http://schemas.microsoft.com/office/drawing/2014/main" id="{DBA3ABD8-5D40-7343-A282-F6476824EEB6}"/>
              </a:ext>
            </a:extLst>
          </p:cNvPr>
          <p:cNvSpPr txBox="1"/>
          <p:nvPr/>
        </p:nvSpPr>
        <p:spPr>
          <a:xfrm>
            <a:off x="83921" y="1950584"/>
            <a:ext cx="2056973" cy="1200329"/>
          </a:xfrm>
          <a:prstGeom prst="rect">
            <a:avLst/>
          </a:prstGeom>
          <a:noFill/>
        </p:spPr>
        <p:txBody>
          <a:bodyPr wrap="none" rtlCol="0">
            <a:spAutoFit/>
          </a:bodyPr>
          <a:lstStyle/>
          <a:p>
            <a:r>
              <a:rPr lang="en-US" b="1" dirty="0">
                <a:solidFill>
                  <a:srgbClr val="FF0000"/>
                </a:solidFill>
              </a:rPr>
              <a:t>No trusted </a:t>
            </a:r>
          </a:p>
          <a:p>
            <a:r>
              <a:rPr lang="en-US" b="1" dirty="0">
                <a:solidFill>
                  <a:srgbClr val="FF0000"/>
                </a:solidFill>
              </a:rPr>
              <a:t>Third party,</a:t>
            </a:r>
          </a:p>
          <a:p>
            <a:r>
              <a:rPr lang="en-US" b="1" dirty="0">
                <a:solidFill>
                  <a:srgbClr val="FF0000"/>
                </a:solidFill>
              </a:rPr>
              <a:t>No need</a:t>
            </a:r>
          </a:p>
          <a:p>
            <a:r>
              <a:rPr lang="en-US" b="1" dirty="0">
                <a:solidFill>
                  <a:srgbClr val="FF0000"/>
                </a:solidFill>
              </a:rPr>
              <a:t>for reconciliation</a:t>
            </a:r>
          </a:p>
        </p:txBody>
      </p:sp>
    </p:spTree>
    <p:extLst>
      <p:ext uri="{BB962C8B-B14F-4D97-AF65-F5344CB8AC3E}">
        <p14:creationId xmlns:p14="http://schemas.microsoft.com/office/powerpoint/2010/main" val="904531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6042369" y="1206667"/>
            <a:ext cx="993628" cy="651686"/>
          </a:xfrm>
          <a:prstGeom prst="round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900" dirty="0">
                <a:ln>
                  <a:solidFill>
                    <a:schemeClr val="bg1"/>
                  </a:solidFill>
                </a:ln>
                <a:solidFill>
                  <a:schemeClr val="bg1"/>
                </a:solidFill>
                <a:latin typeface="Arial" charset="0"/>
                <a:ea typeface="Arial" charset="0"/>
                <a:cs typeface="Arial" charset="0"/>
              </a:rPr>
              <a:t>Blockchain</a:t>
            </a:r>
          </a:p>
          <a:p>
            <a:pPr algn="ctr" defTabSz="457189"/>
            <a:r>
              <a:rPr lang="en-US" sz="900" dirty="0">
                <a:ln>
                  <a:solidFill>
                    <a:schemeClr val="bg1"/>
                  </a:solidFill>
                </a:ln>
                <a:solidFill>
                  <a:schemeClr val="bg1"/>
                </a:solidFill>
                <a:latin typeface="Arial" charset="0"/>
                <a:ea typeface="Arial" charset="0"/>
                <a:cs typeface="Arial" charset="0"/>
              </a:rPr>
              <a:t>User</a:t>
            </a:r>
          </a:p>
        </p:txBody>
      </p:sp>
      <p:sp>
        <p:nvSpPr>
          <p:cNvPr id="23" name="Rounded Rectangle 22"/>
          <p:cNvSpPr/>
          <p:nvPr/>
        </p:nvSpPr>
        <p:spPr>
          <a:xfrm>
            <a:off x="6356353" y="2260879"/>
            <a:ext cx="974263" cy="653813"/>
          </a:xfrm>
          <a:prstGeom prst="roundRect">
            <a:avLst/>
          </a:prstGeom>
          <a:solidFill>
            <a:srgbClr val="00B0F0"/>
          </a:solid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900" b="1" dirty="0">
                <a:solidFill>
                  <a:schemeClr val="bg1"/>
                </a:solidFill>
                <a:latin typeface="Arial" charset="0"/>
                <a:ea typeface="Arial" charset="0"/>
                <a:cs typeface="Arial" charset="0"/>
              </a:rPr>
              <a:t>Membership</a:t>
            </a:r>
          </a:p>
          <a:p>
            <a:pPr algn="ctr" defTabSz="457189"/>
            <a:r>
              <a:rPr lang="en-US" sz="900" b="1" dirty="0">
                <a:solidFill>
                  <a:schemeClr val="bg1"/>
                </a:solidFill>
                <a:latin typeface="Arial" charset="0"/>
                <a:ea typeface="Arial" charset="0"/>
                <a:cs typeface="Arial" charset="0"/>
              </a:rPr>
              <a:t>Services</a:t>
            </a:r>
          </a:p>
        </p:txBody>
      </p:sp>
      <p:sp>
        <p:nvSpPr>
          <p:cNvPr id="15" name="Rounded Rectangle 14"/>
          <p:cNvSpPr/>
          <p:nvPr/>
        </p:nvSpPr>
        <p:spPr>
          <a:xfrm>
            <a:off x="1850979" y="2679262"/>
            <a:ext cx="974263" cy="651686"/>
          </a:xfrm>
          <a:prstGeom prst="roundRect">
            <a:avLst/>
          </a:prstGeom>
          <a:solidFill>
            <a:srgbClr val="00B0F0"/>
          </a:solid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900" b="1" dirty="0">
                <a:solidFill>
                  <a:schemeClr val="bg1"/>
                </a:solidFill>
                <a:latin typeface="Arial" charset="0"/>
                <a:ea typeface="Arial" charset="0"/>
                <a:cs typeface="Arial" charset="0"/>
              </a:rPr>
              <a:t>Blockchain Developer</a:t>
            </a:r>
          </a:p>
        </p:txBody>
      </p:sp>
      <p:sp>
        <p:nvSpPr>
          <p:cNvPr id="46" name="Rounded Rectangle 45"/>
          <p:cNvSpPr/>
          <p:nvPr/>
        </p:nvSpPr>
        <p:spPr>
          <a:xfrm>
            <a:off x="2687516" y="4181322"/>
            <a:ext cx="993628" cy="651686"/>
          </a:xfrm>
          <a:prstGeom prst="roundRect">
            <a:avLst/>
          </a:prstGeom>
          <a:solidFill>
            <a:srgbClr val="00B0F0"/>
          </a:solid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900" b="1" dirty="0">
                <a:solidFill>
                  <a:schemeClr val="bg1"/>
                </a:solidFill>
                <a:latin typeface="Arial" charset="0"/>
                <a:ea typeface="Arial" charset="0"/>
                <a:cs typeface="Arial" charset="0"/>
              </a:rPr>
              <a:t>Blockchain Network Operator</a:t>
            </a:r>
          </a:p>
        </p:txBody>
      </p:sp>
      <p:sp>
        <p:nvSpPr>
          <p:cNvPr id="3" name="Oval 2"/>
          <p:cNvSpPr/>
          <p:nvPr/>
        </p:nvSpPr>
        <p:spPr>
          <a:xfrm>
            <a:off x="2324077" y="676727"/>
            <a:ext cx="4201115" cy="3964275"/>
          </a:xfrm>
          <a:prstGeom prst="ellipse">
            <a:avLst/>
          </a:prstGeom>
          <a:noFill/>
          <a:ln w="3810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latin typeface="Arial" charset="0"/>
              <a:ea typeface="Arial" charset="0"/>
              <a:cs typeface="Arial" charset="0"/>
            </a:endParaRPr>
          </a:p>
        </p:txBody>
      </p:sp>
      <p:sp>
        <p:nvSpPr>
          <p:cNvPr id="10" name="Oval 9"/>
          <p:cNvSpPr/>
          <p:nvPr/>
        </p:nvSpPr>
        <p:spPr>
          <a:xfrm>
            <a:off x="3378788" y="1726210"/>
            <a:ext cx="2110036" cy="2042879"/>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defTabSz="457189"/>
            <a:r>
              <a:rPr lang="en-US" sz="2100" dirty="0">
                <a:solidFill>
                  <a:srgbClr val="4178BE"/>
                </a:solidFill>
                <a:latin typeface="Arial" charset="0"/>
                <a:ea typeface="Arial" charset="0"/>
                <a:cs typeface="Arial" charset="0"/>
              </a:rPr>
              <a:t>Blockchain</a:t>
            </a:r>
          </a:p>
        </p:txBody>
      </p:sp>
      <p:cxnSp>
        <p:nvCxnSpPr>
          <p:cNvPr id="13" name="Elbow Connector 12"/>
          <p:cNvCxnSpPr>
            <a:stCxn id="7" idx="1"/>
          </p:cNvCxnSpPr>
          <p:nvPr/>
        </p:nvCxnSpPr>
        <p:spPr>
          <a:xfrm rot="10800000" flipV="1">
            <a:off x="5074039" y="1532510"/>
            <a:ext cx="968330" cy="409223"/>
          </a:xfrm>
          <a:prstGeom prst="bentConnector2">
            <a:avLst/>
          </a:prstGeom>
          <a:ln w="28575" cmpd="sng">
            <a:solidFill>
              <a:schemeClr val="accent4">
                <a:lumMod val="40000"/>
                <a:lumOff val="60000"/>
              </a:schemeClr>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066469" y="1200011"/>
            <a:ext cx="826362" cy="369332"/>
          </a:xfrm>
          <a:prstGeom prst="rect">
            <a:avLst/>
          </a:prstGeom>
          <a:solidFill>
            <a:schemeClr val="accent1"/>
          </a:solidFill>
          <a:effectLst/>
        </p:spPr>
        <p:txBody>
          <a:bodyPr wrap="square" rtlCol="0">
            <a:spAutoFit/>
          </a:bodyPr>
          <a:lstStyle/>
          <a:p>
            <a:pPr algn="ctr" defTabSz="457189"/>
            <a:r>
              <a:rPr lang="en-US" sz="900" dirty="0">
                <a:solidFill>
                  <a:schemeClr val="accent4">
                    <a:lumMod val="60000"/>
                    <a:lumOff val="40000"/>
                  </a:schemeClr>
                </a:solidFill>
                <a:latin typeface="Arial" charset="0"/>
                <a:ea typeface="Arial" charset="0"/>
                <a:cs typeface="Arial" charset="0"/>
              </a:rPr>
              <a:t>B2B transactions</a:t>
            </a:r>
          </a:p>
        </p:txBody>
      </p:sp>
      <p:sp>
        <p:nvSpPr>
          <p:cNvPr id="36" name="TextBox 35"/>
          <p:cNvSpPr txBox="1"/>
          <p:nvPr/>
        </p:nvSpPr>
        <p:spPr>
          <a:xfrm>
            <a:off x="3783699" y="4031432"/>
            <a:ext cx="1160849" cy="230832"/>
          </a:xfrm>
          <a:prstGeom prst="rect">
            <a:avLst/>
          </a:prstGeom>
          <a:solidFill>
            <a:schemeClr val="accent1"/>
          </a:solidFill>
          <a:effectLst/>
        </p:spPr>
        <p:txBody>
          <a:bodyPr wrap="square" rtlCol="0">
            <a:spAutoFit/>
          </a:bodyPr>
          <a:lstStyle/>
          <a:p>
            <a:pPr algn="ctr" defTabSz="457189"/>
            <a:r>
              <a:rPr lang="en-US" sz="900" dirty="0">
                <a:solidFill>
                  <a:schemeClr val="accent4">
                    <a:lumMod val="60000"/>
                    <a:lumOff val="40000"/>
                  </a:schemeClr>
                </a:solidFill>
                <a:latin typeface="Arial" charset="0"/>
                <a:ea typeface="Arial" charset="0"/>
                <a:cs typeface="Arial" charset="0"/>
              </a:rPr>
              <a:t> access to logic</a:t>
            </a:r>
          </a:p>
        </p:txBody>
      </p:sp>
      <p:sp>
        <p:nvSpPr>
          <p:cNvPr id="39" name="TextBox 38"/>
          <p:cNvSpPr txBox="1"/>
          <p:nvPr/>
        </p:nvSpPr>
        <p:spPr>
          <a:xfrm>
            <a:off x="5206701" y="3483408"/>
            <a:ext cx="805102" cy="369332"/>
          </a:xfrm>
          <a:prstGeom prst="rect">
            <a:avLst/>
          </a:prstGeom>
          <a:solidFill>
            <a:schemeClr val="accent1"/>
          </a:solidFill>
          <a:effectLst/>
        </p:spPr>
        <p:txBody>
          <a:bodyPr wrap="square" rtlCol="0">
            <a:spAutoFit/>
          </a:bodyPr>
          <a:lstStyle/>
          <a:p>
            <a:pPr algn="ctr" defTabSz="457189"/>
            <a:r>
              <a:rPr lang="en-US" sz="900" dirty="0">
                <a:solidFill>
                  <a:schemeClr val="accent4">
                    <a:lumMod val="60000"/>
                    <a:lumOff val="40000"/>
                  </a:schemeClr>
                </a:solidFill>
                <a:latin typeface="Arial" charset="0"/>
                <a:ea typeface="Arial" charset="0"/>
                <a:cs typeface="Arial" charset="0"/>
              </a:rPr>
              <a:t> access to data</a:t>
            </a:r>
          </a:p>
        </p:txBody>
      </p:sp>
      <p:sp>
        <p:nvSpPr>
          <p:cNvPr id="43" name="TextBox 42"/>
          <p:cNvSpPr txBox="1"/>
          <p:nvPr/>
        </p:nvSpPr>
        <p:spPr>
          <a:xfrm>
            <a:off x="2661703" y="3022580"/>
            <a:ext cx="838561" cy="369332"/>
          </a:xfrm>
          <a:prstGeom prst="rect">
            <a:avLst/>
          </a:prstGeom>
          <a:solidFill>
            <a:schemeClr val="accent1"/>
          </a:solidFill>
          <a:effectLst/>
        </p:spPr>
        <p:txBody>
          <a:bodyPr wrap="square" rtlCol="0">
            <a:spAutoFit/>
          </a:bodyPr>
          <a:lstStyle/>
          <a:p>
            <a:pPr algn="ctr" defTabSz="457189"/>
            <a:r>
              <a:rPr lang="en-US" sz="900" dirty="0">
                <a:solidFill>
                  <a:schemeClr val="accent4">
                    <a:lumMod val="60000"/>
                    <a:lumOff val="40000"/>
                  </a:schemeClr>
                </a:solidFill>
                <a:latin typeface="Arial" charset="0"/>
                <a:ea typeface="Arial" charset="0"/>
                <a:cs typeface="Arial" charset="0"/>
              </a:rPr>
              <a:t>creates applications</a:t>
            </a:r>
          </a:p>
        </p:txBody>
      </p:sp>
      <p:sp>
        <p:nvSpPr>
          <p:cNvPr id="50" name="TextBox 49"/>
          <p:cNvSpPr txBox="1"/>
          <p:nvPr/>
        </p:nvSpPr>
        <p:spPr>
          <a:xfrm>
            <a:off x="3184330" y="3656792"/>
            <a:ext cx="696182" cy="230832"/>
          </a:xfrm>
          <a:prstGeom prst="rect">
            <a:avLst/>
          </a:prstGeom>
          <a:solidFill>
            <a:schemeClr val="accent1"/>
          </a:solidFill>
          <a:effectLst/>
        </p:spPr>
        <p:txBody>
          <a:bodyPr wrap="square" rtlCol="0">
            <a:spAutoFit/>
          </a:bodyPr>
          <a:lstStyle/>
          <a:p>
            <a:pPr defTabSz="457189"/>
            <a:r>
              <a:rPr lang="en-US" sz="900" dirty="0">
                <a:solidFill>
                  <a:schemeClr val="accent4">
                    <a:lumMod val="60000"/>
                    <a:lumOff val="40000"/>
                  </a:schemeClr>
                </a:solidFill>
                <a:latin typeface="Arial" charset="0"/>
                <a:ea typeface="Arial" charset="0"/>
                <a:cs typeface="Arial" charset="0"/>
              </a:rPr>
              <a:t>operates</a:t>
            </a:r>
          </a:p>
        </p:txBody>
      </p:sp>
      <p:sp>
        <p:nvSpPr>
          <p:cNvPr id="54" name="TextBox 53"/>
          <p:cNvSpPr txBox="1"/>
          <p:nvPr/>
        </p:nvSpPr>
        <p:spPr>
          <a:xfrm>
            <a:off x="5368154" y="2645068"/>
            <a:ext cx="778871" cy="507831"/>
          </a:xfrm>
          <a:prstGeom prst="rect">
            <a:avLst/>
          </a:prstGeom>
          <a:solidFill>
            <a:schemeClr val="accent1"/>
          </a:solidFill>
          <a:effectLst/>
        </p:spPr>
        <p:txBody>
          <a:bodyPr wrap="square" rtlCol="0">
            <a:spAutoFit/>
          </a:bodyPr>
          <a:lstStyle/>
          <a:p>
            <a:pPr algn="ctr" defTabSz="457189"/>
            <a:r>
              <a:rPr lang="en-US" sz="900" dirty="0">
                <a:solidFill>
                  <a:schemeClr val="accent4">
                    <a:lumMod val="60000"/>
                    <a:lumOff val="40000"/>
                  </a:schemeClr>
                </a:solidFill>
                <a:latin typeface="Arial" charset="0"/>
                <a:ea typeface="Arial" charset="0"/>
                <a:cs typeface="Arial" charset="0"/>
              </a:rPr>
              <a:t>accesses security certificates</a:t>
            </a:r>
          </a:p>
        </p:txBody>
      </p:sp>
      <p:sp>
        <p:nvSpPr>
          <p:cNvPr id="51" name="Rounded Rectangle 50"/>
          <p:cNvSpPr/>
          <p:nvPr/>
        </p:nvSpPr>
        <p:spPr>
          <a:xfrm>
            <a:off x="3518095" y="782005"/>
            <a:ext cx="974263" cy="651686"/>
          </a:xfrm>
          <a:prstGeom prst="roundRect">
            <a:avLst/>
          </a:prstGeom>
          <a:solidFill>
            <a:srgbClr val="00B0F0"/>
          </a:solid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900" b="1" dirty="0">
                <a:solidFill>
                  <a:schemeClr val="bg1"/>
                </a:solidFill>
                <a:latin typeface="Arial" charset="0"/>
                <a:ea typeface="Arial" charset="0"/>
                <a:cs typeface="Arial" charset="0"/>
              </a:rPr>
              <a:t>Regulato</a:t>
            </a:r>
            <a:r>
              <a:rPr lang="en-US" sz="900" dirty="0">
                <a:solidFill>
                  <a:schemeClr val="bg1"/>
                </a:solidFill>
                <a:latin typeface="Arial" charset="0"/>
                <a:ea typeface="Arial" charset="0"/>
                <a:cs typeface="Arial" charset="0"/>
              </a:rPr>
              <a:t>r</a:t>
            </a:r>
          </a:p>
        </p:txBody>
      </p:sp>
      <p:sp>
        <p:nvSpPr>
          <p:cNvPr id="55" name="TextBox 54"/>
          <p:cNvSpPr txBox="1"/>
          <p:nvPr/>
        </p:nvSpPr>
        <p:spPr>
          <a:xfrm>
            <a:off x="3223763" y="1463932"/>
            <a:ext cx="987919" cy="369332"/>
          </a:xfrm>
          <a:prstGeom prst="rect">
            <a:avLst/>
          </a:prstGeom>
          <a:solidFill>
            <a:schemeClr val="accent1"/>
          </a:solidFill>
          <a:effectLst/>
        </p:spPr>
        <p:txBody>
          <a:bodyPr wrap="square" rtlCol="0">
            <a:spAutoFit/>
          </a:bodyPr>
          <a:lstStyle/>
          <a:p>
            <a:pPr algn="ctr" defTabSz="457189"/>
            <a:r>
              <a:rPr lang="en-US" sz="900" dirty="0">
                <a:solidFill>
                  <a:schemeClr val="accent4">
                    <a:lumMod val="60000"/>
                    <a:lumOff val="40000"/>
                  </a:schemeClr>
                </a:solidFill>
                <a:latin typeface="Arial" charset="0"/>
                <a:ea typeface="Arial" charset="0"/>
                <a:cs typeface="Arial" charset="0"/>
              </a:rPr>
              <a:t>performs oversight</a:t>
            </a:r>
          </a:p>
        </p:txBody>
      </p:sp>
      <p:cxnSp>
        <p:nvCxnSpPr>
          <p:cNvPr id="67" name="Elbow Connector 66"/>
          <p:cNvCxnSpPr>
            <a:stCxn id="48" idx="0"/>
            <a:endCxn id="10" idx="4"/>
          </p:cNvCxnSpPr>
          <p:nvPr/>
        </p:nvCxnSpPr>
        <p:spPr>
          <a:xfrm rot="16200000" flipV="1">
            <a:off x="4384853" y="3818043"/>
            <a:ext cx="512746" cy="414838"/>
          </a:xfrm>
          <a:prstGeom prst="bentConnector3">
            <a:avLst>
              <a:gd name="adj1" fmla="val 50000"/>
            </a:avLst>
          </a:prstGeom>
          <a:ln w="28575" cmpd="sng">
            <a:solidFill>
              <a:schemeClr val="accent4">
                <a:lumMod val="40000"/>
                <a:lumOff val="6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5963268" y="963985"/>
            <a:ext cx="331577" cy="492530"/>
          </a:xfrm>
          <a:prstGeom prst="rect">
            <a:avLst/>
          </a:prstGeom>
          <a:effectLst/>
        </p:spPr>
      </p:pic>
      <p:pic>
        <p:nvPicPr>
          <p:cNvPr id="30" name="Picture 29"/>
          <p:cNvPicPr>
            <a:picLocks noChangeAspect="1"/>
          </p:cNvPicPr>
          <p:nvPr/>
        </p:nvPicPr>
        <p:blipFill>
          <a:blip r:embed="rId3"/>
          <a:stretch>
            <a:fillRect/>
          </a:stretch>
        </p:blipFill>
        <p:spPr>
          <a:xfrm>
            <a:off x="3306272" y="700507"/>
            <a:ext cx="331577" cy="492530"/>
          </a:xfrm>
          <a:prstGeom prst="rect">
            <a:avLst/>
          </a:prstGeom>
          <a:effectLst/>
        </p:spPr>
      </p:pic>
      <p:pic>
        <p:nvPicPr>
          <p:cNvPr id="32" name="Picture 31"/>
          <p:cNvPicPr>
            <a:picLocks noChangeAspect="1"/>
          </p:cNvPicPr>
          <p:nvPr/>
        </p:nvPicPr>
        <p:blipFill>
          <a:blip r:embed="rId3"/>
          <a:stretch>
            <a:fillRect/>
          </a:stretch>
        </p:blipFill>
        <p:spPr>
          <a:xfrm>
            <a:off x="1608452" y="2452696"/>
            <a:ext cx="331577" cy="492530"/>
          </a:xfrm>
          <a:prstGeom prst="rect">
            <a:avLst/>
          </a:prstGeom>
          <a:effectLst/>
        </p:spPr>
      </p:pic>
      <p:pic>
        <p:nvPicPr>
          <p:cNvPr id="33" name="Picture 32"/>
          <p:cNvPicPr>
            <a:picLocks noChangeAspect="1"/>
          </p:cNvPicPr>
          <p:nvPr/>
        </p:nvPicPr>
        <p:blipFill>
          <a:blip r:embed="rId3"/>
          <a:stretch>
            <a:fillRect/>
          </a:stretch>
        </p:blipFill>
        <p:spPr>
          <a:xfrm>
            <a:off x="2522319" y="3863917"/>
            <a:ext cx="331577" cy="492530"/>
          </a:xfrm>
          <a:prstGeom prst="rect">
            <a:avLst/>
          </a:prstGeom>
          <a:effectLst/>
        </p:spPr>
      </p:pic>
      <p:sp>
        <p:nvSpPr>
          <p:cNvPr id="49" name="Rounded Rectangle 48"/>
          <p:cNvSpPr/>
          <p:nvPr/>
        </p:nvSpPr>
        <p:spPr>
          <a:xfrm>
            <a:off x="6042369" y="3483409"/>
            <a:ext cx="993628" cy="651686"/>
          </a:xfrm>
          <a:prstGeom prst="roundRect">
            <a:avLst/>
          </a:prstGeom>
          <a:solidFill>
            <a:srgbClr val="00B0F0"/>
          </a:solid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900" dirty="0">
                <a:solidFill>
                  <a:schemeClr val="bg1"/>
                </a:solidFill>
                <a:latin typeface="Arial" charset="0"/>
                <a:ea typeface="Arial" charset="0"/>
                <a:cs typeface="Arial" charset="0"/>
              </a:rPr>
              <a:t>Traditional Data Sources</a:t>
            </a:r>
          </a:p>
        </p:txBody>
      </p:sp>
      <p:grpSp>
        <p:nvGrpSpPr>
          <p:cNvPr id="19" name="Group 18"/>
          <p:cNvGrpSpPr/>
          <p:nvPr/>
        </p:nvGrpSpPr>
        <p:grpSpPr>
          <a:xfrm>
            <a:off x="4361513" y="4185928"/>
            <a:ext cx="1177624" cy="747593"/>
            <a:chOff x="4339741" y="4302041"/>
            <a:chExt cx="1177624" cy="747593"/>
          </a:xfrm>
          <a:solidFill>
            <a:srgbClr val="00B0F0"/>
          </a:solidFill>
        </p:grpSpPr>
        <p:sp>
          <p:nvSpPr>
            <p:cNvPr id="48" name="Rounded Rectangle 47"/>
            <p:cNvSpPr/>
            <p:nvPr/>
          </p:nvSpPr>
          <p:spPr>
            <a:xfrm>
              <a:off x="4339741" y="4397948"/>
              <a:ext cx="974262" cy="651686"/>
            </a:xfrm>
            <a:prstGeom prst="roundRect">
              <a:avLst/>
            </a:prstGeom>
            <a:grp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900" dirty="0">
                  <a:ln>
                    <a:solidFill>
                      <a:schemeClr val="bg1"/>
                    </a:solidFill>
                  </a:ln>
                  <a:solidFill>
                    <a:schemeClr val="bg1"/>
                  </a:solidFill>
                  <a:latin typeface="Arial" charset="0"/>
                  <a:ea typeface="Arial" charset="0"/>
                  <a:cs typeface="Arial" charset="0"/>
                </a:rPr>
                <a:t>Traditional Processing Platforms</a:t>
              </a:r>
            </a:p>
            <a:p>
              <a:pPr algn="ctr" defTabSz="457189"/>
              <a:endParaRPr lang="en-US" sz="900" dirty="0">
                <a:ln>
                  <a:solidFill>
                    <a:schemeClr val="bg1"/>
                  </a:solidFill>
                </a:ln>
                <a:solidFill>
                  <a:schemeClr val="bg1"/>
                </a:solidFill>
                <a:latin typeface="Arial" charset="0"/>
                <a:ea typeface="Arial" charset="0"/>
                <a:cs typeface="Arial" charset="0"/>
              </a:endParaRPr>
            </a:p>
          </p:txBody>
        </p:sp>
        <p:grpSp>
          <p:nvGrpSpPr>
            <p:cNvPr id="11" name="Group 10"/>
            <p:cNvGrpSpPr/>
            <p:nvPr/>
          </p:nvGrpSpPr>
          <p:grpSpPr>
            <a:xfrm>
              <a:off x="5172988" y="4302041"/>
              <a:ext cx="344377" cy="246908"/>
              <a:chOff x="7478676" y="5600744"/>
              <a:chExt cx="556401" cy="384131"/>
            </a:xfrm>
            <a:grpFill/>
          </p:grpSpPr>
          <p:grpSp>
            <p:nvGrpSpPr>
              <p:cNvPr id="9" name="Group 8"/>
              <p:cNvGrpSpPr/>
              <p:nvPr/>
            </p:nvGrpSpPr>
            <p:grpSpPr>
              <a:xfrm>
                <a:off x="7478676" y="5600744"/>
                <a:ext cx="556401" cy="79331"/>
                <a:chOff x="7478676" y="5600744"/>
                <a:chExt cx="556401" cy="79331"/>
              </a:xfrm>
              <a:grpFill/>
            </p:grpSpPr>
            <p:sp>
              <p:nvSpPr>
                <p:cNvPr id="2" name="Oval 1"/>
                <p:cNvSpPr/>
                <p:nvPr/>
              </p:nvSpPr>
              <p:spPr>
                <a:xfrm>
                  <a:off x="7989358" y="5600744"/>
                  <a:ext cx="45719" cy="45719"/>
                </a:xfrm>
                <a:prstGeom prst="ellipse">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sp>
              <p:nvSpPr>
                <p:cNvPr id="56" name="Oval 55"/>
                <p:cNvSpPr/>
                <p:nvPr/>
              </p:nvSpPr>
              <p:spPr>
                <a:xfrm>
                  <a:off x="7927332" y="5600744"/>
                  <a:ext cx="45719" cy="45719"/>
                </a:xfrm>
                <a:prstGeom prst="ellipse">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sp>
              <p:nvSpPr>
                <p:cNvPr id="58" name="Oval 57"/>
                <p:cNvSpPr/>
                <p:nvPr/>
              </p:nvSpPr>
              <p:spPr>
                <a:xfrm>
                  <a:off x="7865306" y="5600744"/>
                  <a:ext cx="45719" cy="45719"/>
                </a:xfrm>
                <a:prstGeom prst="ellipse">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sp>
              <p:nvSpPr>
                <p:cNvPr id="6" name="Rectangle 5"/>
                <p:cNvSpPr/>
                <p:nvPr/>
              </p:nvSpPr>
              <p:spPr>
                <a:xfrm>
                  <a:off x="7478676" y="5610269"/>
                  <a:ext cx="80999" cy="69806"/>
                </a:xfrm>
                <a:prstGeom prst="rect">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grpSp>
          <p:grpSp>
            <p:nvGrpSpPr>
              <p:cNvPr id="59" name="Group 58"/>
              <p:cNvGrpSpPr/>
              <p:nvPr/>
            </p:nvGrpSpPr>
            <p:grpSpPr>
              <a:xfrm>
                <a:off x="7478676" y="5753144"/>
                <a:ext cx="556401" cy="79331"/>
                <a:chOff x="7478676" y="5600744"/>
                <a:chExt cx="556401" cy="79331"/>
              </a:xfrm>
              <a:grpFill/>
            </p:grpSpPr>
            <p:sp>
              <p:nvSpPr>
                <p:cNvPr id="62" name="Oval 61"/>
                <p:cNvSpPr/>
                <p:nvPr/>
              </p:nvSpPr>
              <p:spPr>
                <a:xfrm>
                  <a:off x="7989358" y="5600744"/>
                  <a:ext cx="45719" cy="45719"/>
                </a:xfrm>
                <a:prstGeom prst="ellipse">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sp>
              <p:nvSpPr>
                <p:cNvPr id="63" name="Oval 62"/>
                <p:cNvSpPr/>
                <p:nvPr/>
              </p:nvSpPr>
              <p:spPr>
                <a:xfrm>
                  <a:off x="7927332" y="5600744"/>
                  <a:ext cx="45719" cy="45719"/>
                </a:xfrm>
                <a:prstGeom prst="ellipse">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sp>
              <p:nvSpPr>
                <p:cNvPr id="64" name="Oval 63"/>
                <p:cNvSpPr/>
                <p:nvPr/>
              </p:nvSpPr>
              <p:spPr>
                <a:xfrm>
                  <a:off x="7865306" y="5600744"/>
                  <a:ext cx="45719" cy="45719"/>
                </a:xfrm>
                <a:prstGeom prst="ellipse">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sp>
              <p:nvSpPr>
                <p:cNvPr id="66" name="Rectangle 65"/>
                <p:cNvSpPr/>
                <p:nvPr/>
              </p:nvSpPr>
              <p:spPr>
                <a:xfrm>
                  <a:off x="7478676" y="5610269"/>
                  <a:ext cx="80999" cy="69806"/>
                </a:xfrm>
                <a:prstGeom prst="rect">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grpSp>
          <p:grpSp>
            <p:nvGrpSpPr>
              <p:cNvPr id="68" name="Group 67"/>
              <p:cNvGrpSpPr/>
              <p:nvPr/>
            </p:nvGrpSpPr>
            <p:grpSpPr>
              <a:xfrm>
                <a:off x="7478676" y="5905544"/>
                <a:ext cx="556401" cy="79331"/>
                <a:chOff x="7478676" y="5600744"/>
                <a:chExt cx="556401" cy="79331"/>
              </a:xfrm>
              <a:grpFill/>
            </p:grpSpPr>
            <p:sp>
              <p:nvSpPr>
                <p:cNvPr id="70" name="Oval 69"/>
                <p:cNvSpPr/>
                <p:nvPr/>
              </p:nvSpPr>
              <p:spPr>
                <a:xfrm>
                  <a:off x="7989358" y="5600744"/>
                  <a:ext cx="45719" cy="45719"/>
                </a:xfrm>
                <a:prstGeom prst="ellipse">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sp>
              <p:nvSpPr>
                <p:cNvPr id="71" name="Oval 70"/>
                <p:cNvSpPr/>
                <p:nvPr/>
              </p:nvSpPr>
              <p:spPr>
                <a:xfrm>
                  <a:off x="7927332" y="5600744"/>
                  <a:ext cx="45719" cy="45719"/>
                </a:xfrm>
                <a:prstGeom prst="ellipse">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sp>
              <p:nvSpPr>
                <p:cNvPr id="73" name="Oval 72"/>
                <p:cNvSpPr/>
                <p:nvPr/>
              </p:nvSpPr>
              <p:spPr>
                <a:xfrm>
                  <a:off x="7865306" y="5600744"/>
                  <a:ext cx="45719" cy="45719"/>
                </a:xfrm>
                <a:prstGeom prst="ellipse">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sp>
              <p:nvSpPr>
                <p:cNvPr id="74" name="Rectangle 73"/>
                <p:cNvSpPr/>
                <p:nvPr/>
              </p:nvSpPr>
              <p:spPr>
                <a:xfrm>
                  <a:off x="7478676" y="5610269"/>
                  <a:ext cx="80999" cy="69806"/>
                </a:xfrm>
                <a:prstGeom prst="rect">
                  <a:avLst/>
                </a:prstGeom>
                <a:grpFill/>
                <a:ln w="31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grpSp>
        </p:grpSp>
      </p:grpSp>
      <p:cxnSp>
        <p:nvCxnSpPr>
          <p:cNvPr id="17" name="Elbow Connector 16"/>
          <p:cNvCxnSpPr>
            <a:stCxn id="51" idx="2"/>
            <a:endCxn id="10" idx="0"/>
          </p:cNvCxnSpPr>
          <p:nvPr/>
        </p:nvCxnSpPr>
        <p:spPr>
          <a:xfrm rot="16200000" flipH="1">
            <a:off x="4073257" y="1365660"/>
            <a:ext cx="292519" cy="428579"/>
          </a:xfrm>
          <a:prstGeom prst="bentConnector3">
            <a:avLst>
              <a:gd name="adj1" fmla="val 50000"/>
            </a:avLst>
          </a:prstGeom>
          <a:ln w="28575" cmpd="sng">
            <a:solidFill>
              <a:schemeClr val="accent4">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48" idx="3"/>
            <a:endCxn id="49" idx="2"/>
          </p:cNvCxnSpPr>
          <p:nvPr/>
        </p:nvCxnSpPr>
        <p:spPr>
          <a:xfrm flipV="1">
            <a:off x="5335775" y="4135094"/>
            <a:ext cx="1203409" cy="472584"/>
          </a:xfrm>
          <a:prstGeom prst="bentConnector2">
            <a:avLst/>
          </a:prstGeom>
          <a:ln w="19050" cmpd="sng">
            <a:solidFill>
              <a:schemeClr val="accent6"/>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99" name="Elbow Connector 98"/>
          <p:cNvCxnSpPr>
            <a:stCxn id="46" idx="0"/>
          </p:cNvCxnSpPr>
          <p:nvPr/>
        </p:nvCxnSpPr>
        <p:spPr>
          <a:xfrm rot="5400000" flipH="1" flipV="1">
            <a:off x="3257750" y="3553034"/>
            <a:ext cx="554867" cy="701706"/>
          </a:xfrm>
          <a:prstGeom prst="bentConnector3">
            <a:avLst>
              <a:gd name="adj1" fmla="val 99860"/>
            </a:avLst>
          </a:prstGeom>
          <a:ln w="28575" cmpd="sng">
            <a:solidFill>
              <a:schemeClr val="accent4">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49" idx="1"/>
            <a:endCxn id="10" idx="5"/>
          </p:cNvCxnSpPr>
          <p:nvPr/>
        </p:nvCxnSpPr>
        <p:spPr>
          <a:xfrm rot="10800000">
            <a:off x="5179817" y="3469918"/>
            <a:ext cx="862553" cy="339335"/>
          </a:xfrm>
          <a:prstGeom prst="bentConnector2">
            <a:avLst/>
          </a:prstGeom>
          <a:ln w="28575" cmpd="sng">
            <a:solidFill>
              <a:schemeClr val="accent4">
                <a:lumMod val="40000"/>
                <a:lumOff val="60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3346672" y="922271"/>
            <a:ext cx="282450" cy="253916"/>
          </a:xfrm>
          <a:prstGeom prst="rect">
            <a:avLst/>
          </a:prstGeom>
          <a:noFill/>
        </p:spPr>
        <p:txBody>
          <a:bodyPr wrap="none" rtlCol="0">
            <a:spAutoFit/>
          </a:bodyPr>
          <a:lstStyle/>
          <a:p>
            <a:pPr algn="ctr" defTabSz="457189"/>
            <a:r>
              <a:rPr lang="en-US" sz="1050" dirty="0">
                <a:solidFill>
                  <a:prstClr val="white"/>
                </a:solidFill>
                <a:latin typeface="Arial" charset="0"/>
                <a:ea typeface="Arial" charset="0"/>
                <a:cs typeface="Arial" charset="0"/>
              </a:rPr>
              <a:t>R</a:t>
            </a:r>
          </a:p>
        </p:txBody>
      </p:sp>
      <p:sp>
        <p:nvSpPr>
          <p:cNvPr id="100" name="TextBox 99"/>
          <p:cNvSpPr txBox="1"/>
          <p:nvPr/>
        </p:nvSpPr>
        <p:spPr>
          <a:xfrm>
            <a:off x="5981396" y="1188133"/>
            <a:ext cx="282450" cy="253916"/>
          </a:xfrm>
          <a:prstGeom prst="rect">
            <a:avLst/>
          </a:prstGeom>
          <a:noFill/>
        </p:spPr>
        <p:txBody>
          <a:bodyPr wrap="none" rtlCol="0">
            <a:spAutoFit/>
          </a:bodyPr>
          <a:lstStyle/>
          <a:p>
            <a:pPr algn="ctr" defTabSz="457189"/>
            <a:r>
              <a:rPr lang="en-US" sz="1050" dirty="0">
                <a:solidFill>
                  <a:prstClr val="white"/>
                </a:solidFill>
                <a:latin typeface="Arial" charset="0"/>
                <a:ea typeface="Arial" charset="0"/>
                <a:cs typeface="Arial" charset="0"/>
              </a:rPr>
              <a:t>U</a:t>
            </a:r>
          </a:p>
        </p:txBody>
      </p:sp>
      <p:sp>
        <p:nvSpPr>
          <p:cNvPr id="101" name="TextBox 100"/>
          <p:cNvSpPr txBox="1"/>
          <p:nvPr/>
        </p:nvSpPr>
        <p:spPr>
          <a:xfrm>
            <a:off x="1631866" y="2679575"/>
            <a:ext cx="282450" cy="253916"/>
          </a:xfrm>
          <a:prstGeom prst="rect">
            <a:avLst/>
          </a:prstGeom>
          <a:noFill/>
        </p:spPr>
        <p:txBody>
          <a:bodyPr wrap="none" rtlCol="0">
            <a:spAutoFit/>
          </a:bodyPr>
          <a:lstStyle/>
          <a:p>
            <a:pPr algn="ctr" defTabSz="457189"/>
            <a:r>
              <a:rPr lang="en-US" sz="1050" dirty="0">
                <a:solidFill>
                  <a:prstClr val="white"/>
                </a:solidFill>
                <a:latin typeface="Arial" charset="0"/>
                <a:ea typeface="Arial" charset="0"/>
                <a:cs typeface="Arial" charset="0"/>
              </a:rPr>
              <a:t>D</a:t>
            </a:r>
          </a:p>
        </p:txBody>
      </p:sp>
      <p:sp>
        <p:nvSpPr>
          <p:cNvPr id="103" name="TextBox 102"/>
          <p:cNvSpPr txBox="1"/>
          <p:nvPr/>
        </p:nvSpPr>
        <p:spPr>
          <a:xfrm>
            <a:off x="2541144" y="4091310"/>
            <a:ext cx="288862" cy="253916"/>
          </a:xfrm>
          <a:prstGeom prst="rect">
            <a:avLst/>
          </a:prstGeom>
          <a:noFill/>
        </p:spPr>
        <p:txBody>
          <a:bodyPr wrap="none" rtlCol="0">
            <a:spAutoFit/>
          </a:bodyPr>
          <a:lstStyle/>
          <a:p>
            <a:pPr algn="ctr" defTabSz="457189"/>
            <a:r>
              <a:rPr lang="en-US" sz="1050" dirty="0">
                <a:solidFill>
                  <a:prstClr val="white"/>
                </a:solidFill>
                <a:latin typeface="Arial" charset="0"/>
                <a:ea typeface="Arial" charset="0"/>
                <a:cs typeface="Arial" charset="0"/>
              </a:rPr>
              <a:t>O</a:t>
            </a:r>
          </a:p>
        </p:txBody>
      </p:sp>
      <p:grpSp>
        <p:nvGrpSpPr>
          <p:cNvPr id="104" name="Group 103"/>
          <p:cNvGrpSpPr/>
          <p:nvPr/>
        </p:nvGrpSpPr>
        <p:grpSpPr>
          <a:xfrm>
            <a:off x="7023445" y="2094902"/>
            <a:ext cx="570253" cy="284466"/>
            <a:chOff x="8203321" y="3097576"/>
            <a:chExt cx="866669" cy="411867"/>
          </a:xfrm>
        </p:grpSpPr>
        <p:sp>
          <p:nvSpPr>
            <p:cNvPr id="105" name="Rectangle 104"/>
            <p:cNvSpPr/>
            <p:nvPr/>
          </p:nvSpPr>
          <p:spPr>
            <a:xfrm>
              <a:off x="8203321" y="3097576"/>
              <a:ext cx="866669" cy="411867"/>
            </a:xfrm>
            <a:prstGeom prst="rect">
              <a:avLst/>
            </a:prstGeom>
            <a:solidFill>
              <a:schemeClr val="bg1"/>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prstClr val="white"/>
                </a:solidFill>
                <a:latin typeface="Arial" charset="0"/>
                <a:ea typeface="Arial" charset="0"/>
                <a:cs typeface="Arial" charset="0"/>
              </a:endParaRPr>
            </a:p>
          </p:txBody>
        </p:sp>
        <p:pic>
          <p:nvPicPr>
            <p:cNvPr id="106" name="Picture 105"/>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108" name="TextBox 107"/>
            <p:cNvSpPr txBox="1"/>
            <p:nvPr/>
          </p:nvSpPr>
          <p:spPr>
            <a:xfrm>
              <a:off x="8314936" y="3174808"/>
              <a:ext cx="289100" cy="317503"/>
            </a:xfrm>
            <a:prstGeom prst="rect">
              <a:avLst/>
            </a:prstGeom>
            <a:noFill/>
            <a:ln>
              <a:solidFill>
                <a:schemeClr val="tx2"/>
              </a:solidFill>
            </a:ln>
          </p:spPr>
          <p:txBody>
            <a:bodyPr wrap="square" rtlCol="0">
              <a:spAutoFit/>
            </a:bodyPr>
            <a:lstStyle/>
            <a:p>
              <a:pPr marL="214308" indent="-214308" defTabSz="457189">
                <a:buFont typeface="Wingdings" charset="2"/>
                <a:buChar char="ü"/>
              </a:pPr>
              <a:r>
                <a:rPr lang="en-US" sz="825" dirty="0">
                  <a:solidFill>
                    <a:srgbClr val="4178BE"/>
                  </a:solidFill>
                  <a:latin typeface="Arial" charset="0"/>
                  <a:ea typeface="Arial" charset="0"/>
                  <a:cs typeface="Arial" charset="0"/>
                </a:rPr>
                <a:t> </a:t>
              </a:r>
            </a:p>
          </p:txBody>
        </p:sp>
      </p:grpSp>
      <p:cxnSp>
        <p:nvCxnSpPr>
          <p:cNvPr id="14" name="Elbow Connector 13"/>
          <p:cNvCxnSpPr>
            <a:endCxn id="23" idx="1"/>
          </p:cNvCxnSpPr>
          <p:nvPr/>
        </p:nvCxnSpPr>
        <p:spPr>
          <a:xfrm flipV="1">
            <a:off x="5422918" y="2587786"/>
            <a:ext cx="933434" cy="571755"/>
          </a:xfrm>
          <a:prstGeom prst="bentConnector3">
            <a:avLst>
              <a:gd name="adj1" fmla="val 70638"/>
            </a:avLst>
          </a:prstGeom>
          <a:ln w="28575" cmpd="sng">
            <a:solidFill>
              <a:schemeClr val="accent4">
                <a:lumMod val="40000"/>
                <a:lumOff val="60000"/>
              </a:schemeClr>
            </a:solidFill>
            <a:tailEnd type="arrow" w="med" len="med"/>
          </a:ln>
          <a:effectLst/>
        </p:spPr>
        <p:style>
          <a:lnRef idx="2">
            <a:schemeClr val="accent1"/>
          </a:lnRef>
          <a:fillRef idx="0">
            <a:schemeClr val="accent1"/>
          </a:fillRef>
          <a:effectRef idx="1">
            <a:schemeClr val="accent1"/>
          </a:effectRef>
          <a:fontRef idx="minor">
            <a:schemeClr val="tx1"/>
          </a:fontRef>
        </p:style>
      </p:cxnSp>
      <p:sp>
        <p:nvSpPr>
          <p:cNvPr id="75" name="Rounded Rectangle 74"/>
          <p:cNvSpPr/>
          <p:nvPr/>
        </p:nvSpPr>
        <p:spPr>
          <a:xfrm>
            <a:off x="1992300" y="1615890"/>
            <a:ext cx="993628" cy="651686"/>
          </a:xfrm>
          <a:prstGeom prst="roundRect">
            <a:avLst/>
          </a:prstGeom>
          <a:solidFill>
            <a:srgbClr val="00B0F0"/>
          </a:solidFill>
          <a:ln>
            <a:solidFill>
              <a:srgbClr val="4A7EB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900" b="1" dirty="0">
                <a:solidFill>
                  <a:schemeClr val="bg1"/>
                </a:solidFill>
                <a:latin typeface="Arial" charset="0"/>
                <a:ea typeface="Arial" charset="0"/>
                <a:cs typeface="Arial" charset="0"/>
              </a:rPr>
              <a:t>Blockchain Architect</a:t>
            </a:r>
          </a:p>
        </p:txBody>
      </p:sp>
      <p:pic>
        <p:nvPicPr>
          <p:cNvPr id="76" name="Picture 75"/>
          <p:cNvPicPr>
            <a:picLocks noChangeAspect="1"/>
          </p:cNvPicPr>
          <p:nvPr/>
        </p:nvPicPr>
        <p:blipFill>
          <a:blip r:embed="rId3"/>
          <a:stretch>
            <a:fillRect/>
          </a:stretch>
        </p:blipFill>
        <p:spPr>
          <a:xfrm>
            <a:off x="1841205" y="1311288"/>
            <a:ext cx="331577" cy="492530"/>
          </a:xfrm>
          <a:prstGeom prst="rect">
            <a:avLst/>
          </a:prstGeom>
          <a:effectLst/>
        </p:spPr>
      </p:pic>
      <p:sp>
        <p:nvSpPr>
          <p:cNvPr id="77" name="TextBox 76"/>
          <p:cNvSpPr txBox="1"/>
          <p:nvPr/>
        </p:nvSpPr>
        <p:spPr>
          <a:xfrm>
            <a:off x="1867244" y="1538680"/>
            <a:ext cx="274435" cy="253916"/>
          </a:xfrm>
          <a:prstGeom prst="rect">
            <a:avLst/>
          </a:prstGeom>
          <a:noFill/>
        </p:spPr>
        <p:txBody>
          <a:bodyPr wrap="none" rtlCol="0">
            <a:spAutoFit/>
          </a:bodyPr>
          <a:lstStyle/>
          <a:p>
            <a:pPr algn="ctr" defTabSz="457189"/>
            <a:r>
              <a:rPr lang="en-US" sz="1050" dirty="0">
                <a:solidFill>
                  <a:prstClr val="white"/>
                </a:solidFill>
                <a:latin typeface="Arial" charset="0"/>
                <a:ea typeface="Arial" charset="0"/>
                <a:cs typeface="Arial" charset="0"/>
              </a:rPr>
              <a:t>A</a:t>
            </a:r>
          </a:p>
        </p:txBody>
      </p:sp>
      <p:sp>
        <p:nvSpPr>
          <p:cNvPr id="65" name="TextBox 64"/>
          <p:cNvSpPr txBox="1"/>
          <p:nvPr/>
        </p:nvSpPr>
        <p:spPr>
          <a:xfrm>
            <a:off x="2790077" y="2172755"/>
            <a:ext cx="838561" cy="230832"/>
          </a:xfrm>
          <a:prstGeom prst="rect">
            <a:avLst/>
          </a:prstGeom>
          <a:solidFill>
            <a:schemeClr val="accent1"/>
          </a:solidFill>
          <a:effectLst/>
        </p:spPr>
        <p:txBody>
          <a:bodyPr wrap="square" rtlCol="0">
            <a:spAutoFit/>
          </a:bodyPr>
          <a:lstStyle/>
          <a:p>
            <a:pPr algn="ctr" defTabSz="457189"/>
            <a:r>
              <a:rPr lang="en-US" sz="900" dirty="0">
                <a:solidFill>
                  <a:schemeClr val="accent4">
                    <a:lumMod val="60000"/>
                    <a:lumOff val="40000"/>
                  </a:schemeClr>
                </a:solidFill>
                <a:latin typeface="Arial" charset="0"/>
                <a:ea typeface="Arial" charset="0"/>
                <a:cs typeface="Arial" charset="0"/>
              </a:rPr>
              <a:t>designs</a:t>
            </a:r>
          </a:p>
        </p:txBody>
      </p:sp>
      <p:cxnSp>
        <p:nvCxnSpPr>
          <p:cNvPr id="72" name="Straight Arrow Connector 71"/>
          <p:cNvCxnSpPr/>
          <p:nvPr/>
        </p:nvCxnSpPr>
        <p:spPr>
          <a:xfrm>
            <a:off x="3010168" y="2053908"/>
            <a:ext cx="609720" cy="2260"/>
          </a:xfrm>
          <a:prstGeom prst="straightConnector1">
            <a:avLst/>
          </a:prstGeom>
          <a:ln w="28575" cmpd="sng">
            <a:solidFill>
              <a:srgbClr val="FFFF00"/>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Title 3"/>
          <p:cNvSpPr>
            <a:spLocks noGrp="1"/>
          </p:cNvSpPr>
          <p:nvPr>
            <p:ph type="body" sz="quarter" idx="13"/>
          </p:nvPr>
        </p:nvSpPr>
        <p:spPr>
          <a:xfrm>
            <a:off x="125730" y="144464"/>
            <a:ext cx="7768590" cy="534966"/>
          </a:xfrm>
          <a:effectLst/>
        </p:spPr>
        <p:txBody>
          <a:bodyPr>
            <a:normAutofit/>
          </a:bodyPr>
          <a:lstStyle/>
          <a:p>
            <a:r>
              <a:rPr lang="en-US" b="1" dirty="0">
                <a:solidFill>
                  <a:schemeClr val="tx2"/>
                </a:solidFill>
                <a:latin typeface="Arial" charset="0"/>
                <a:ea typeface="Arial" charset="0"/>
                <a:cs typeface="Arial" charset="0"/>
              </a:rPr>
              <a:t>Actors in a Blockchain Solution </a:t>
            </a:r>
          </a:p>
          <a:p>
            <a:endParaRPr lang="en-US" b="1" dirty="0">
              <a:solidFill>
                <a:srgbClr val="FF0000"/>
              </a:solidFill>
              <a:latin typeface="Arial" charset="0"/>
              <a:ea typeface="Arial" charset="0"/>
              <a:cs typeface="Arial" charset="0"/>
            </a:endParaRPr>
          </a:p>
          <a:p>
            <a:endParaRPr lang="en-US" b="1" dirty="0">
              <a:solidFill>
                <a:srgbClr val="FF0000"/>
              </a:solidFill>
              <a:latin typeface="Arial" charset="0"/>
              <a:ea typeface="Arial" charset="0"/>
              <a:cs typeface="Arial" charset="0"/>
            </a:endParaRPr>
          </a:p>
          <a:p>
            <a:endParaRPr lang="en-US" b="1" dirty="0">
              <a:solidFill>
                <a:srgbClr val="FF0000"/>
              </a:solidFill>
              <a:latin typeface="Arial" charset="0"/>
              <a:ea typeface="Arial" charset="0"/>
              <a:cs typeface="Arial" charset="0"/>
            </a:endParaRPr>
          </a:p>
          <a:p>
            <a:endParaRPr lang="en-US" b="1" dirty="0">
              <a:solidFill>
                <a:srgbClr val="FF0000"/>
              </a:solidFill>
              <a:latin typeface="Arial" charset="0"/>
              <a:ea typeface="Arial" charset="0"/>
              <a:cs typeface="Arial" charset="0"/>
            </a:endParaRPr>
          </a:p>
          <a:p>
            <a:endParaRPr lang="en-US" b="1" dirty="0">
              <a:solidFill>
                <a:srgbClr val="FF0000"/>
              </a:solidFill>
              <a:latin typeface="Arial" charset="0"/>
              <a:ea typeface="Arial" charset="0"/>
              <a:cs typeface="Arial" charset="0"/>
            </a:endParaRPr>
          </a:p>
          <a:p>
            <a:endParaRPr lang="en-US" b="1" dirty="0">
              <a:solidFill>
                <a:srgbClr val="FF0000"/>
              </a:solidFill>
              <a:latin typeface="Arial" charset="0"/>
              <a:ea typeface="Arial" charset="0"/>
              <a:cs typeface="Arial" charset="0"/>
            </a:endParaRPr>
          </a:p>
        </p:txBody>
      </p:sp>
      <p:pic>
        <p:nvPicPr>
          <p:cNvPr id="79" name="Picture 78"/>
          <p:cNvPicPr>
            <a:picLocks noChangeAspect="1"/>
          </p:cNvPicPr>
          <p:nvPr/>
        </p:nvPicPr>
        <p:blipFill>
          <a:blip r:embed="rId5"/>
          <a:stretch>
            <a:fillRect/>
          </a:stretch>
        </p:blipFill>
        <p:spPr>
          <a:xfrm>
            <a:off x="5149608" y="4164479"/>
            <a:ext cx="413662" cy="295927"/>
          </a:xfrm>
          <a:prstGeom prst="rect">
            <a:avLst/>
          </a:prstGeom>
        </p:spPr>
      </p:pic>
      <p:sp>
        <p:nvSpPr>
          <p:cNvPr id="80" name="Can 79"/>
          <p:cNvSpPr/>
          <p:nvPr/>
        </p:nvSpPr>
        <p:spPr>
          <a:xfrm>
            <a:off x="6782603" y="3341827"/>
            <a:ext cx="367119" cy="259639"/>
          </a:xfrm>
          <a:prstGeom prst="can">
            <a:avLst/>
          </a:prstGeom>
          <a:ln>
            <a:noFill/>
          </a:ln>
        </p:spPr>
        <p:style>
          <a:lnRef idx="1">
            <a:schemeClr val="accent4"/>
          </a:lnRef>
          <a:fillRef idx="3">
            <a:schemeClr val="accent4"/>
          </a:fillRef>
          <a:effectRef idx="2">
            <a:schemeClr val="accent4"/>
          </a:effectRef>
          <a:fontRef idx="minor">
            <a:schemeClr val="lt1"/>
          </a:fontRef>
        </p:style>
        <p:txBody>
          <a:bodyPr/>
          <a:lstStyle/>
          <a:p>
            <a:pPr defTabSz="457189"/>
            <a:endParaRPr lang="en-US" sz="1350" dirty="0">
              <a:solidFill>
                <a:schemeClr val="tx2"/>
              </a:solidFill>
              <a:latin typeface="Arial" charset="0"/>
              <a:ea typeface="Arial" charset="0"/>
              <a:cs typeface="Arial" charset="0"/>
            </a:endParaRPr>
          </a:p>
        </p:txBody>
      </p:sp>
      <p:cxnSp>
        <p:nvCxnSpPr>
          <p:cNvPr id="69" name="Straight Arrow Connector 68"/>
          <p:cNvCxnSpPr/>
          <p:nvPr/>
        </p:nvCxnSpPr>
        <p:spPr>
          <a:xfrm>
            <a:off x="2908375" y="2835363"/>
            <a:ext cx="609720" cy="2260"/>
          </a:xfrm>
          <a:prstGeom prst="straightConnector1">
            <a:avLst/>
          </a:prstGeom>
          <a:ln w="28575" cmpd="sng">
            <a:solidFill>
              <a:srgbClr val="FFFF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98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2"/>
          </p:nvPr>
        </p:nvSpPr>
        <p:spPr>
          <a:xfrm flipV="1">
            <a:off x="8285206" y="4236102"/>
            <a:ext cx="737948" cy="342077"/>
          </a:xfrm>
        </p:spPr>
        <p:txBody>
          <a:bodyPr/>
          <a:lstStyle/>
          <a:p>
            <a:endParaRPr lang="en-US"/>
          </a:p>
        </p:txBody>
      </p:sp>
      <p:sp>
        <p:nvSpPr>
          <p:cNvPr id="5" name="Text Placeholder 1"/>
          <p:cNvSpPr>
            <a:spLocks noGrp="1"/>
          </p:cNvSpPr>
          <p:nvPr>
            <p:ph type="body" sz="quarter" idx="13"/>
          </p:nvPr>
        </p:nvSpPr>
        <p:spPr>
          <a:xfrm>
            <a:off x="516616" y="448177"/>
            <a:ext cx="7768590" cy="521741"/>
          </a:xfrm>
          <a:solidFill>
            <a:schemeClr val="bg1"/>
          </a:solidFill>
        </p:spPr>
        <p:txBody>
          <a:bodyPr/>
          <a:lstStyle/>
          <a:p>
            <a:r>
              <a:rPr lang="en-US" b="1" dirty="0">
                <a:solidFill>
                  <a:schemeClr val="tx2"/>
                </a:solidFill>
              </a:rPr>
              <a:t>The Blockchain architect</a:t>
            </a:r>
          </a:p>
        </p:txBody>
      </p:sp>
      <p:sp>
        <p:nvSpPr>
          <p:cNvPr id="4" name="Rectangle 3"/>
          <p:cNvSpPr/>
          <p:nvPr/>
        </p:nvSpPr>
        <p:spPr>
          <a:xfrm>
            <a:off x="234227" y="969917"/>
            <a:ext cx="8909773" cy="2723823"/>
          </a:xfrm>
          <a:prstGeom prst="rect">
            <a:avLst/>
          </a:prstGeom>
        </p:spPr>
        <p:txBody>
          <a:bodyPr wrap="square">
            <a:spAutoFit/>
          </a:bodyPr>
          <a:lstStyle/>
          <a:p>
            <a:pPr algn="just">
              <a:buFont typeface="Arial" charset="0"/>
              <a:buChar char="•"/>
            </a:pPr>
            <a:r>
              <a:rPr lang="en-US" sz="2400" dirty="0">
                <a:solidFill>
                  <a:srgbClr val="000000"/>
                </a:solidFill>
                <a:latin typeface="Arial" charset="0"/>
              </a:rPr>
              <a:t>  </a:t>
            </a:r>
            <a:r>
              <a:rPr lang="en-US" sz="2000" dirty="0">
                <a:solidFill>
                  <a:srgbClr val="000000"/>
                </a:solidFill>
                <a:latin typeface="Arial" charset="0"/>
              </a:rPr>
              <a:t>Domain and Use Case experience</a:t>
            </a:r>
          </a:p>
          <a:p>
            <a:pPr algn="just">
              <a:buFont typeface="Arial" charset="0"/>
              <a:buChar char="•"/>
            </a:pPr>
            <a:r>
              <a:rPr lang="en-US" sz="2000" dirty="0">
                <a:solidFill>
                  <a:srgbClr val="000000"/>
                </a:solidFill>
                <a:latin typeface="Arial" charset="0"/>
              </a:rPr>
              <a:t>  </a:t>
            </a:r>
            <a:r>
              <a:rPr lang="en-US" sz="2000" b="1" dirty="0">
                <a:solidFill>
                  <a:schemeClr val="tx2"/>
                </a:solidFill>
                <a:latin typeface="Arial" charset="0"/>
              </a:rPr>
              <a:t>Fundamental grasp of cryptography </a:t>
            </a:r>
            <a:r>
              <a:rPr lang="en-US" sz="2000" dirty="0">
                <a:solidFill>
                  <a:srgbClr val="000000"/>
                </a:solidFill>
                <a:latin typeface="Arial" charset="0"/>
              </a:rPr>
              <a:t>and Hyperledger </a:t>
            </a:r>
          </a:p>
          <a:p>
            <a:pPr algn="just"/>
            <a:r>
              <a:rPr lang="en-US" sz="2000" dirty="0">
                <a:solidFill>
                  <a:srgbClr val="000000"/>
                </a:solidFill>
                <a:latin typeface="Arial" charset="0"/>
              </a:rPr>
              <a:t>   solution architectures</a:t>
            </a:r>
          </a:p>
          <a:p>
            <a:pPr algn="just">
              <a:buFont typeface="Arial" charset="0"/>
              <a:buChar char="•"/>
            </a:pPr>
            <a:r>
              <a:rPr lang="en-US" sz="2000" dirty="0">
                <a:solidFill>
                  <a:srgbClr val="000000"/>
                </a:solidFill>
                <a:latin typeface="Arial" charset="0"/>
              </a:rPr>
              <a:t>  Apply Hyperledger security technologies</a:t>
            </a:r>
          </a:p>
          <a:p>
            <a:pPr algn="just">
              <a:buFont typeface="Arial" charset="0"/>
              <a:buChar char="•"/>
            </a:pPr>
            <a:r>
              <a:rPr lang="en-US" sz="2000" dirty="0">
                <a:solidFill>
                  <a:srgbClr val="000000"/>
                </a:solidFill>
                <a:latin typeface="Arial" charset="0"/>
              </a:rPr>
              <a:t>  Experience with Open source and Blockchain platforms, </a:t>
            </a:r>
          </a:p>
          <a:p>
            <a:pPr algn="just"/>
            <a:r>
              <a:rPr lang="en-US" sz="2000" dirty="0">
                <a:solidFill>
                  <a:srgbClr val="000000"/>
                </a:solidFill>
                <a:latin typeface="Arial" charset="0"/>
              </a:rPr>
              <a:t>    including Cryptocurrencies </a:t>
            </a:r>
          </a:p>
          <a:p>
            <a:pPr algn="just">
              <a:buFont typeface="Arial" charset="0"/>
              <a:buChar char="•"/>
            </a:pPr>
            <a:r>
              <a:rPr lang="en-US" sz="2000" dirty="0">
                <a:solidFill>
                  <a:srgbClr val="000000"/>
                </a:solidFill>
                <a:latin typeface="Arial" charset="0"/>
              </a:rPr>
              <a:t>  Technical expertise in Cloud-based blockchain services</a:t>
            </a:r>
          </a:p>
          <a:p>
            <a:br>
              <a:rPr lang="en-US" sz="1350" dirty="0"/>
            </a:br>
            <a:endParaRPr lang="en-US" sz="1350" dirty="0"/>
          </a:p>
        </p:txBody>
      </p:sp>
    </p:spTree>
    <p:extLst>
      <p:ext uri="{BB962C8B-B14F-4D97-AF65-F5344CB8AC3E}">
        <p14:creationId xmlns:p14="http://schemas.microsoft.com/office/powerpoint/2010/main" val="3802318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b="1" dirty="0">
                <a:solidFill>
                  <a:schemeClr val="tx2"/>
                </a:solidFill>
              </a:rPr>
              <a:t>Good IBM Blockchain expert</a:t>
            </a:r>
          </a:p>
        </p:txBody>
      </p:sp>
      <p:sp>
        <p:nvSpPr>
          <p:cNvPr id="3" name="Text Placeholder 2"/>
          <p:cNvSpPr>
            <a:spLocks noGrp="1"/>
          </p:cNvSpPr>
          <p:nvPr>
            <p:ph type="body" sz="quarter" idx="22"/>
          </p:nvPr>
        </p:nvSpPr>
        <p:spPr/>
        <p:txBody>
          <a:bodyPr/>
          <a:lstStyle/>
          <a:p>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02" y="1269884"/>
            <a:ext cx="7550809" cy="2135469"/>
          </a:xfrm>
          <a:prstGeom prst="rect">
            <a:avLst/>
          </a:prstGeom>
        </p:spPr>
      </p:pic>
    </p:spTree>
    <p:extLst>
      <p:ext uri="{BB962C8B-B14F-4D97-AF65-F5344CB8AC3E}">
        <p14:creationId xmlns:p14="http://schemas.microsoft.com/office/powerpoint/2010/main" val="238412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2"/>
          </p:nvPr>
        </p:nvSpPr>
        <p:spPr>
          <a:xfrm flipV="1">
            <a:off x="8285206" y="4236102"/>
            <a:ext cx="737948" cy="342077"/>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38" y="0"/>
            <a:ext cx="8386142" cy="5143500"/>
          </a:xfrm>
          <a:prstGeom prst="rect">
            <a:avLst/>
          </a:prstGeom>
        </p:spPr>
      </p:pic>
      <p:sp>
        <p:nvSpPr>
          <p:cNvPr id="5" name="Text Placeholder 1"/>
          <p:cNvSpPr>
            <a:spLocks noGrp="1"/>
          </p:cNvSpPr>
          <p:nvPr>
            <p:ph type="body" sz="quarter" idx="13"/>
          </p:nvPr>
        </p:nvSpPr>
        <p:spPr>
          <a:xfrm>
            <a:off x="516616" y="791077"/>
            <a:ext cx="5272343" cy="521741"/>
          </a:xfrm>
          <a:solidFill>
            <a:schemeClr val="bg1"/>
          </a:solidFill>
        </p:spPr>
        <p:txBody>
          <a:bodyPr/>
          <a:lstStyle/>
          <a:p>
            <a:r>
              <a:rPr lang="en-US" b="1" dirty="0">
                <a:solidFill>
                  <a:schemeClr val="tx2"/>
                </a:solidFill>
              </a:rPr>
              <a:t>The Blockchain developer</a:t>
            </a:r>
          </a:p>
        </p:txBody>
      </p:sp>
    </p:spTree>
    <p:extLst>
      <p:ext uri="{BB962C8B-B14F-4D97-AF65-F5344CB8AC3E}">
        <p14:creationId xmlns:p14="http://schemas.microsoft.com/office/powerpoint/2010/main" val="3750359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a:xfrm>
            <a:off x="2127973" y="1792897"/>
            <a:ext cx="5288647" cy="3153611"/>
          </a:xfrm>
          <a:prstGeom prst="roundRect">
            <a:avLst/>
          </a:prstGeom>
          <a:solidFill>
            <a:srgbClr val="00B0F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200" dirty="0">
              <a:solidFill>
                <a:prstClr val="white"/>
              </a:solidFill>
              <a:latin typeface="Arial" charset="0"/>
              <a:ea typeface="Arial" charset="0"/>
              <a:cs typeface="Arial" charset="0"/>
            </a:endParaRPr>
          </a:p>
        </p:txBody>
      </p:sp>
      <p:sp>
        <p:nvSpPr>
          <p:cNvPr id="10" name="Rounded Rectangle 9"/>
          <p:cNvSpPr/>
          <p:nvPr/>
        </p:nvSpPr>
        <p:spPr>
          <a:xfrm>
            <a:off x="2756663" y="3562824"/>
            <a:ext cx="4406245" cy="1232392"/>
          </a:xfrm>
          <a:prstGeom prst="roundRect">
            <a:avLst/>
          </a:prstGeom>
          <a:solidFill>
            <a:schemeClr val="accent6"/>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200" dirty="0">
              <a:solidFill>
                <a:prstClr val="white"/>
              </a:solidFill>
              <a:latin typeface="Arial" charset="0"/>
              <a:ea typeface="Arial" charset="0"/>
              <a:cs typeface="Arial" charset="0"/>
            </a:endParaRPr>
          </a:p>
        </p:txBody>
      </p:sp>
      <p:cxnSp>
        <p:nvCxnSpPr>
          <p:cNvPr id="69" name="Elbow Connector 68"/>
          <p:cNvCxnSpPr>
            <a:cxnSpLocks/>
            <a:endCxn id="7" idx="1"/>
          </p:cNvCxnSpPr>
          <p:nvPr/>
        </p:nvCxnSpPr>
        <p:spPr>
          <a:xfrm rot="16200000" flipH="1">
            <a:off x="3149742" y="1086621"/>
            <a:ext cx="1027380" cy="1718455"/>
          </a:xfrm>
          <a:prstGeom prst="bentConnector2">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616676" y="832968"/>
            <a:ext cx="968535" cy="461665"/>
          </a:xfrm>
          <a:prstGeom prst="rect">
            <a:avLst/>
          </a:prstGeom>
          <a:noFill/>
          <a:effectLst/>
        </p:spPr>
        <p:txBody>
          <a:bodyPr wrap="none" rtlCol="0">
            <a:spAutoFit/>
          </a:bodyPr>
          <a:lstStyle/>
          <a:p>
            <a:pPr defTabSz="457189"/>
            <a:r>
              <a:rPr lang="en-US" sz="1200" dirty="0">
                <a:solidFill>
                  <a:schemeClr val="bg1">
                    <a:lumMod val="50000"/>
                  </a:schemeClr>
                </a:solidFill>
                <a:latin typeface="Arial" charset="0"/>
                <a:ea typeface="Arial" charset="0"/>
                <a:cs typeface="Arial" charset="0"/>
              </a:rPr>
              <a:t>Blockchain </a:t>
            </a:r>
          </a:p>
          <a:p>
            <a:pPr defTabSz="457189"/>
            <a:r>
              <a:rPr lang="en-US" sz="1200" dirty="0">
                <a:solidFill>
                  <a:schemeClr val="bg1">
                    <a:lumMod val="50000"/>
                  </a:schemeClr>
                </a:solidFill>
                <a:latin typeface="Arial" charset="0"/>
                <a:ea typeface="Arial" charset="0"/>
                <a:cs typeface="Arial" charset="0"/>
              </a:rPr>
              <a:t>developer</a:t>
            </a:r>
          </a:p>
        </p:txBody>
      </p:sp>
      <p:sp>
        <p:nvSpPr>
          <p:cNvPr id="7" name="Folded Corner 6"/>
          <p:cNvSpPr/>
          <p:nvPr/>
        </p:nvSpPr>
        <p:spPr>
          <a:xfrm>
            <a:off x="4522661" y="1986357"/>
            <a:ext cx="815919" cy="946362"/>
          </a:xfrm>
          <a:prstGeom prst="foldedCorner">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defTabSz="457189"/>
            <a:r>
              <a:rPr lang="en-US" sz="1200" b="1" dirty="0">
                <a:solidFill>
                  <a:schemeClr val="tx1"/>
                </a:solidFill>
                <a:latin typeface="Arial" charset="0"/>
                <a:ea typeface="Arial" charset="0"/>
                <a:cs typeface="Arial" charset="0"/>
              </a:rPr>
              <a:t>Smart Contract</a:t>
            </a:r>
          </a:p>
        </p:txBody>
      </p:sp>
      <p:cxnSp>
        <p:nvCxnSpPr>
          <p:cNvPr id="42" name="Straight Arrow Connector 41"/>
          <p:cNvCxnSpPr/>
          <p:nvPr/>
        </p:nvCxnSpPr>
        <p:spPr>
          <a:xfrm>
            <a:off x="4911250" y="1522653"/>
            <a:ext cx="2942" cy="463705"/>
          </a:xfrm>
          <a:prstGeom prst="straightConnector1">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941953" y="1513846"/>
            <a:ext cx="848309" cy="300082"/>
          </a:xfrm>
          <a:prstGeom prst="rect">
            <a:avLst/>
          </a:prstGeom>
          <a:noFill/>
          <a:effectLst/>
        </p:spPr>
        <p:txBody>
          <a:bodyPr wrap="none" rtlCol="0">
            <a:spAutoFit/>
          </a:bodyPr>
          <a:lstStyle/>
          <a:p>
            <a:pPr defTabSz="457189"/>
            <a:r>
              <a:rPr lang="en-US" sz="1350" b="1" dirty="0">
                <a:solidFill>
                  <a:schemeClr val="tx2"/>
                </a:solidFill>
                <a:latin typeface="Arial" charset="0"/>
                <a:ea typeface="Arial" charset="0"/>
                <a:cs typeface="Arial" charset="0"/>
              </a:rPr>
              <a:t>submits</a:t>
            </a:r>
          </a:p>
        </p:txBody>
      </p:sp>
      <p:sp>
        <p:nvSpPr>
          <p:cNvPr id="72" name="TextBox 71"/>
          <p:cNvSpPr txBox="1"/>
          <p:nvPr/>
        </p:nvSpPr>
        <p:spPr>
          <a:xfrm>
            <a:off x="2766840" y="1496657"/>
            <a:ext cx="750526" cy="261610"/>
          </a:xfrm>
          <a:prstGeom prst="rect">
            <a:avLst/>
          </a:prstGeom>
          <a:noFill/>
          <a:ln>
            <a:noFill/>
          </a:ln>
          <a:effectLst/>
        </p:spPr>
        <p:txBody>
          <a:bodyPr wrap="none" rtlCol="0">
            <a:spAutoFit/>
          </a:bodyPr>
          <a:lstStyle/>
          <a:p>
            <a:pPr defTabSz="457189"/>
            <a:r>
              <a:rPr lang="en-US" sz="1100" dirty="0">
                <a:solidFill>
                  <a:schemeClr val="tx2"/>
                </a:solidFill>
                <a:latin typeface="Arial" charset="0"/>
                <a:ea typeface="Arial" charset="0"/>
                <a:cs typeface="Arial" charset="0"/>
              </a:rPr>
              <a:t>develops</a:t>
            </a:r>
          </a:p>
        </p:txBody>
      </p:sp>
      <p:sp>
        <p:nvSpPr>
          <p:cNvPr id="73" name="TextBox 72"/>
          <p:cNvSpPr txBox="1"/>
          <p:nvPr/>
        </p:nvSpPr>
        <p:spPr>
          <a:xfrm>
            <a:off x="3259767" y="786801"/>
            <a:ext cx="750526" cy="261610"/>
          </a:xfrm>
          <a:prstGeom prst="rect">
            <a:avLst/>
          </a:prstGeom>
          <a:noFill/>
          <a:effectLst/>
        </p:spPr>
        <p:txBody>
          <a:bodyPr wrap="none" rtlCol="0">
            <a:spAutoFit/>
          </a:bodyPr>
          <a:lstStyle/>
          <a:p>
            <a:pPr defTabSz="457189"/>
            <a:r>
              <a:rPr lang="en-US" sz="1100" dirty="0">
                <a:solidFill>
                  <a:schemeClr val="tx2"/>
                </a:solidFill>
                <a:latin typeface="Arial" charset="0"/>
                <a:ea typeface="Arial" charset="0"/>
                <a:cs typeface="Arial" charset="0"/>
              </a:rPr>
              <a:t>develops</a:t>
            </a:r>
          </a:p>
        </p:txBody>
      </p:sp>
      <p:sp>
        <p:nvSpPr>
          <p:cNvPr id="78" name="TextBox 77"/>
          <p:cNvSpPr txBox="1"/>
          <p:nvPr/>
        </p:nvSpPr>
        <p:spPr>
          <a:xfrm>
            <a:off x="5036770" y="3104542"/>
            <a:ext cx="835219" cy="261610"/>
          </a:xfrm>
          <a:prstGeom prst="rect">
            <a:avLst/>
          </a:prstGeom>
          <a:noFill/>
          <a:effectLst/>
        </p:spPr>
        <p:txBody>
          <a:bodyPr wrap="square" rtlCol="0">
            <a:spAutoFit/>
          </a:bodyPr>
          <a:lstStyle/>
          <a:p>
            <a:pPr defTabSz="457189"/>
            <a:r>
              <a:rPr lang="en-US" sz="1100" b="1" dirty="0">
                <a:latin typeface="Arial" charset="0"/>
                <a:ea typeface="Arial" charset="0"/>
                <a:cs typeface="Arial" charset="0"/>
              </a:rPr>
              <a:t>recorded</a:t>
            </a:r>
          </a:p>
        </p:txBody>
      </p:sp>
      <p:cxnSp>
        <p:nvCxnSpPr>
          <p:cNvPr id="21" name="Elbow Connector 20"/>
          <p:cNvCxnSpPr/>
          <p:nvPr/>
        </p:nvCxnSpPr>
        <p:spPr>
          <a:xfrm rot="16200000" flipH="1">
            <a:off x="4849776" y="3148768"/>
            <a:ext cx="850475" cy="441869"/>
          </a:xfrm>
          <a:prstGeom prst="bentConnector3">
            <a:avLst>
              <a:gd name="adj1" fmla="val 52363"/>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a:endCxn id="87" idx="1"/>
          </p:cNvCxnSpPr>
          <p:nvPr/>
        </p:nvCxnSpPr>
        <p:spPr>
          <a:xfrm flipV="1">
            <a:off x="3047233" y="1066958"/>
            <a:ext cx="1401003" cy="4206"/>
          </a:xfrm>
          <a:prstGeom prst="straightConnector1">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6403837" y="2771307"/>
            <a:ext cx="813043" cy="261610"/>
          </a:xfrm>
          <a:prstGeom prst="rect">
            <a:avLst/>
          </a:prstGeom>
          <a:noFill/>
          <a:effectLst/>
        </p:spPr>
        <p:txBody>
          <a:bodyPr wrap="none" rtlCol="0">
            <a:spAutoFit/>
          </a:bodyPr>
          <a:lstStyle/>
          <a:p>
            <a:pPr defTabSz="457189"/>
            <a:r>
              <a:rPr lang="en-US" sz="1100" b="1" dirty="0">
                <a:latin typeface="Arial" charset="0"/>
                <a:ea typeface="Arial" charset="0"/>
                <a:cs typeface="Arial" charset="0"/>
              </a:rPr>
              <a:t>accesses</a:t>
            </a:r>
          </a:p>
        </p:txBody>
      </p:sp>
      <p:cxnSp>
        <p:nvCxnSpPr>
          <p:cNvPr id="32" name="Straight Arrow Connector 31"/>
          <p:cNvCxnSpPr>
            <a:endCxn id="86" idx="2"/>
          </p:cNvCxnSpPr>
          <p:nvPr/>
        </p:nvCxnSpPr>
        <p:spPr>
          <a:xfrm flipV="1">
            <a:off x="7081938" y="4228356"/>
            <a:ext cx="827394" cy="6496"/>
          </a:xfrm>
          <a:prstGeom prst="straightConnector1">
            <a:avLst/>
          </a:prstGeom>
          <a:ln w="12700" cmpd="sng">
            <a:solidFill>
              <a:schemeClr val="tx2"/>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102" idx="2"/>
          </p:cNvCxnSpPr>
          <p:nvPr/>
        </p:nvCxnSpPr>
        <p:spPr>
          <a:xfrm>
            <a:off x="5322152" y="2459538"/>
            <a:ext cx="2587181" cy="10330"/>
          </a:xfrm>
          <a:prstGeom prst="straightConnector1">
            <a:avLst/>
          </a:prstGeom>
          <a:ln w="12700" cmpd="sng">
            <a:solidFill>
              <a:schemeClr val="tx2"/>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744560" y="4291221"/>
            <a:ext cx="559769" cy="276999"/>
          </a:xfrm>
          <a:prstGeom prst="rect">
            <a:avLst/>
          </a:prstGeom>
          <a:noFill/>
          <a:effectLst/>
        </p:spPr>
        <p:txBody>
          <a:bodyPr wrap="none" rtlCol="0">
            <a:spAutoFit/>
          </a:bodyPr>
          <a:lstStyle/>
          <a:p>
            <a:pPr defTabSz="457189"/>
            <a:r>
              <a:rPr lang="en-US" sz="1200" dirty="0">
                <a:solidFill>
                  <a:schemeClr val="tx1">
                    <a:lumMod val="50000"/>
                    <a:lumOff val="50000"/>
                  </a:schemeClr>
                </a:solidFill>
                <a:latin typeface="Arial" charset="0"/>
                <a:ea typeface="Arial" charset="0"/>
                <a:cs typeface="Arial" charset="0"/>
              </a:rPr>
              <a:t>event</a:t>
            </a:r>
          </a:p>
        </p:txBody>
      </p:sp>
      <p:sp>
        <p:nvSpPr>
          <p:cNvPr id="74" name="TextBox 73"/>
          <p:cNvSpPr txBox="1"/>
          <p:nvPr/>
        </p:nvSpPr>
        <p:spPr>
          <a:xfrm>
            <a:off x="7308741" y="2214058"/>
            <a:ext cx="521297" cy="261610"/>
          </a:xfrm>
          <a:prstGeom prst="rect">
            <a:avLst/>
          </a:prstGeom>
          <a:noFill/>
          <a:effectLst/>
        </p:spPr>
        <p:txBody>
          <a:bodyPr wrap="none" rtlCol="0">
            <a:spAutoFit/>
          </a:bodyPr>
          <a:lstStyle/>
          <a:p>
            <a:pPr defTabSz="457189"/>
            <a:r>
              <a:rPr lang="en-US" sz="1100" dirty="0">
                <a:solidFill>
                  <a:schemeClr val="tx2"/>
                </a:solidFill>
                <a:latin typeface="Arial" charset="0"/>
                <a:ea typeface="Arial" charset="0"/>
                <a:cs typeface="Arial" charset="0"/>
              </a:rPr>
              <a:t>emits</a:t>
            </a:r>
          </a:p>
        </p:txBody>
      </p:sp>
      <p:sp>
        <p:nvSpPr>
          <p:cNvPr id="76" name="TextBox 75"/>
          <p:cNvSpPr txBox="1"/>
          <p:nvPr/>
        </p:nvSpPr>
        <p:spPr>
          <a:xfrm>
            <a:off x="7306782" y="3934977"/>
            <a:ext cx="521297" cy="261610"/>
          </a:xfrm>
          <a:prstGeom prst="rect">
            <a:avLst/>
          </a:prstGeom>
          <a:noFill/>
          <a:effectLst/>
        </p:spPr>
        <p:txBody>
          <a:bodyPr wrap="none" rtlCol="0">
            <a:spAutoFit/>
          </a:bodyPr>
          <a:lstStyle/>
          <a:p>
            <a:pPr defTabSz="457189"/>
            <a:r>
              <a:rPr lang="en-US" sz="1100" dirty="0">
                <a:solidFill>
                  <a:schemeClr val="tx2"/>
                </a:solidFill>
                <a:latin typeface="Arial" charset="0"/>
                <a:ea typeface="Arial" charset="0"/>
                <a:cs typeface="Arial" charset="0"/>
              </a:rPr>
              <a:t>emits</a:t>
            </a:r>
          </a:p>
        </p:txBody>
      </p:sp>
      <p:sp>
        <p:nvSpPr>
          <p:cNvPr id="82" name="TextBox 81"/>
          <p:cNvSpPr txBox="1"/>
          <p:nvPr/>
        </p:nvSpPr>
        <p:spPr>
          <a:xfrm>
            <a:off x="2560827" y="1019989"/>
            <a:ext cx="486557" cy="369332"/>
          </a:xfrm>
          <a:prstGeom prst="rect">
            <a:avLst/>
          </a:prstGeom>
          <a:noFill/>
          <a:ln w="12700">
            <a:noFill/>
          </a:ln>
        </p:spPr>
        <p:txBody>
          <a:bodyPr wrap="square" rtlCol="0">
            <a:spAutoFit/>
          </a:bodyPr>
          <a:lstStyle/>
          <a:p>
            <a:pPr algn="ctr" defTabSz="457189"/>
            <a:r>
              <a:rPr lang="en-US" dirty="0">
                <a:solidFill>
                  <a:prstClr val="white"/>
                </a:solidFill>
                <a:latin typeface="Arial" charset="0"/>
                <a:ea typeface="Arial" charset="0"/>
                <a:cs typeface="Arial" charset="0"/>
              </a:rPr>
              <a:t>D</a:t>
            </a:r>
          </a:p>
        </p:txBody>
      </p:sp>
      <p:sp>
        <p:nvSpPr>
          <p:cNvPr id="16" name="Rectangle 15"/>
          <p:cNvSpPr/>
          <p:nvPr/>
        </p:nvSpPr>
        <p:spPr>
          <a:xfrm>
            <a:off x="2089366" y="3435867"/>
            <a:ext cx="697627" cy="276999"/>
          </a:xfrm>
          <a:prstGeom prst="rect">
            <a:avLst/>
          </a:prstGeom>
        </p:spPr>
        <p:txBody>
          <a:bodyPr wrap="none">
            <a:spAutoFit/>
          </a:bodyPr>
          <a:lstStyle/>
          <a:p>
            <a:pPr defTabSz="457189"/>
            <a:r>
              <a:rPr lang="en-US" sz="1200" b="1" dirty="0">
                <a:latin typeface="Arial" charset="0"/>
                <a:ea typeface="Arial" charset="0"/>
                <a:cs typeface="Arial" charset="0"/>
              </a:rPr>
              <a:t>Ledger</a:t>
            </a:r>
          </a:p>
        </p:txBody>
      </p:sp>
      <p:sp>
        <p:nvSpPr>
          <p:cNvPr id="83" name="TextBox 82"/>
          <p:cNvSpPr txBox="1"/>
          <p:nvPr/>
        </p:nvSpPr>
        <p:spPr>
          <a:xfrm>
            <a:off x="3467857" y="3111646"/>
            <a:ext cx="1401346" cy="261610"/>
          </a:xfrm>
          <a:prstGeom prst="rect">
            <a:avLst/>
          </a:prstGeom>
          <a:noFill/>
          <a:effectLst/>
        </p:spPr>
        <p:txBody>
          <a:bodyPr wrap="none" rtlCol="0">
            <a:spAutoFit/>
          </a:bodyPr>
          <a:lstStyle/>
          <a:p>
            <a:pPr defTabSz="457189"/>
            <a:r>
              <a:rPr lang="en-US" sz="1100" b="1" dirty="0">
                <a:latin typeface="Arial" charset="0"/>
                <a:ea typeface="Arial" charset="0"/>
                <a:cs typeface="Arial" charset="0"/>
              </a:rPr>
              <a:t>‘get’, ‘put’, ‘delete</a:t>
            </a:r>
            <a:r>
              <a:rPr lang="en-US" sz="1100" dirty="0">
                <a:solidFill>
                  <a:schemeClr val="tx2"/>
                </a:solidFill>
                <a:latin typeface="Arial" charset="0"/>
                <a:ea typeface="Arial" charset="0"/>
                <a:cs typeface="Arial" charset="0"/>
              </a:rPr>
              <a:t>’</a:t>
            </a:r>
          </a:p>
        </p:txBody>
      </p:sp>
      <p:cxnSp>
        <p:nvCxnSpPr>
          <p:cNvPr id="55" name="Straight Arrow Connector 54"/>
          <p:cNvCxnSpPr/>
          <p:nvPr/>
        </p:nvCxnSpPr>
        <p:spPr>
          <a:xfrm>
            <a:off x="5322087" y="2687175"/>
            <a:ext cx="1110936" cy="7223"/>
          </a:xfrm>
          <a:prstGeom prst="straightConnector1">
            <a:avLst/>
          </a:prstGeom>
          <a:ln w="127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402697" y="1388499"/>
            <a:ext cx="1025122" cy="4643"/>
          </a:xfrm>
          <a:prstGeom prst="straightConnector1">
            <a:avLst/>
          </a:prstGeom>
          <a:ln w="127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6427818" y="1388499"/>
            <a:ext cx="15688" cy="2406443"/>
          </a:xfrm>
          <a:prstGeom prst="straightConnector1">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4424331" y="677677"/>
            <a:ext cx="1180331" cy="784830"/>
          </a:xfrm>
          <a:prstGeom prst="rect">
            <a:avLst/>
          </a:prstGeom>
          <a:ln w="12700">
            <a:noFill/>
          </a:ln>
        </p:spPr>
        <p:txBody>
          <a:bodyPr wrap="square">
            <a:spAutoFit/>
          </a:bodyPr>
          <a:lstStyle/>
          <a:p>
            <a:pPr algn="ctr" defTabSz="457189"/>
            <a:r>
              <a:rPr lang="en-US" sz="1500" b="1" dirty="0">
                <a:latin typeface="Arial" charset="0"/>
                <a:ea typeface="Arial" charset="0"/>
                <a:cs typeface="Arial" charset="0"/>
              </a:rPr>
              <a:t>Client</a:t>
            </a:r>
          </a:p>
          <a:p>
            <a:pPr algn="ctr" defTabSz="457189"/>
            <a:r>
              <a:rPr lang="en-US" sz="1500" b="1" dirty="0">
                <a:latin typeface="Arial" charset="0"/>
                <a:ea typeface="Arial" charset="0"/>
                <a:cs typeface="Arial" charset="0"/>
              </a:rPr>
              <a:t>Application</a:t>
            </a:r>
          </a:p>
        </p:txBody>
      </p:sp>
      <p:grpSp>
        <p:nvGrpSpPr>
          <p:cNvPr id="24" name="Group 23"/>
          <p:cNvGrpSpPr/>
          <p:nvPr/>
        </p:nvGrpSpPr>
        <p:grpSpPr>
          <a:xfrm>
            <a:off x="4448236" y="611264"/>
            <a:ext cx="1156426" cy="911389"/>
            <a:chOff x="4097904" y="844035"/>
            <a:chExt cx="712071" cy="676800"/>
          </a:xfrm>
        </p:grpSpPr>
        <p:sp>
          <p:nvSpPr>
            <p:cNvPr id="87" name="Rounded Rectangle 86"/>
            <p:cNvSpPr/>
            <p:nvPr/>
          </p:nvSpPr>
          <p:spPr>
            <a:xfrm>
              <a:off x="4097904" y="844035"/>
              <a:ext cx="712071" cy="676800"/>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200" dirty="0">
                <a:solidFill>
                  <a:prstClr val="white"/>
                </a:solidFill>
                <a:latin typeface="Arial" charset="0"/>
                <a:ea typeface="Arial" charset="0"/>
                <a:cs typeface="Arial" charset="0"/>
              </a:endParaRPr>
            </a:p>
          </p:txBody>
        </p:sp>
        <p:cxnSp>
          <p:nvCxnSpPr>
            <p:cNvPr id="89" name="Straight Connector 88"/>
            <p:cNvCxnSpPr/>
            <p:nvPr/>
          </p:nvCxnSpPr>
          <p:spPr>
            <a:xfrm>
              <a:off x="4097904" y="1334744"/>
              <a:ext cx="712071" cy="0"/>
            </a:xfrm>
            <a:prstGeom prst="line">
              <a:avLst/>
            </a:prstGeom>
            <a:ln w="127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90" name="Rectangle 89"/>
          <p:cNvSpPr/>
          <p:nvPr/>
        </p:nvSpPr>
        <p:spPr>
          <a:xfrm>
            <a:off x="4623947" y="1254737"/>
            <a:ext cx="603039" cy="276999"/>
          </a:xfrm>
          <a:prstGeom prst="rect">
            <a:avLst/>
          </a:prstGeom>
          <a:ln w="12700">
            <a:noFill/>
          </a:ln>
        </p:spPr>
        <p:txBody>
          <a:bodyPr wrap="square">
            <a:spAutoFit/>
          </a:bodyPr>
          <a:lstStyle/>
          <a:p>
            <a:pPr algn="ctr" defTabSz="457189"/>
            <a:r>
              <a:rPr lang="en-US" sz="1200" b="1" dirty="0">
                <a:solidFill>
                  <a:schemeClr val="tx1">
                    <a:lumMod val="50000"/>
                    <a:lumOff val="50000"/>
                  </a:schemeClr>
                </a:solidFill>
                <a:latin typeface="Arial" charset="0"/>
                <a:ea typeface="Arial" charset="0"/>
                <a:cs typeface="Arial" charset="0"/>
              </a:rPr>
              <a:t>SDK</a:t>
            </a:r>
          </a:p>
        </p:txBody>
      </p:sp>
      <p:grpSp>
        <p:nvGrpSpPr>
          <p:cNvPr id="91" name="Group 90"/>
          <p:cNvGrpSpPr/>
          <p:nvPr/>
        </p:nvGrpSpPr>
        <p:grpSpPr>
          <a:xfrm>
            <a:off x="2170220" y="3684290"/>
            <a:ext cx="432016" cy="114306"/>
            <a:chOff x="2259061" y="4546968"/>
            <a:chExt cx="576021" cy="152408"/>
          </a:xfrm>
        </p:grpSpPr>
        <p:sp>
          <p:nvSpPr>
            <p:cNvPr id="92" name="Rectangle 91"/>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200" dirty="0">
                <a:solidFill>
                  <a:prstClr val="white"/>
                </a:solidFill>
                <a:latin typeface="Arial" charset="0"/>
                <a:ea typeface="Arial" charset="0"/>
                <a:cs typeface="Arial" charset="0"/>
              </a:endParaRPr>
            </a:p>
          </p:txBody>
        </p:sp>
        <p:sp>
          <p:nvSpPr>
            <p:cNvPr id="93" name="Rectangle 92"/>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200" dirty="0">
                <a:solidFill>
                  <a:prstClr val="white"/>
                </a:solidFill>
                <a:latin typeface="Arial" charset="0"/>
                <a:ea typeface="Arial" charset="0"/>
                <a:cs typeface="Arial" charset="0"/>
              </a:endParaRPr>
            </a:p>
          </p:txBody>
        </p:sp>
        <p:sp>
          <p:nvSpPr>
            <p:cNvPr id="94" name="Rectangle 93"/>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200" dirty="0">
                <a:solidFill>
                  <a:prstClr val="white"/>
                </a:solidFill>
                <a:latin typeface="Arial" charset="0"/>
                <a:ea typeface="Arial" charset="0"/>
                <a:cs typeface="Arial" charset="0"/>
              </a:endParaRPr>
            </a:p>
          </p:txBody>
        </p:sp>
        <p:cxnSp>
          <p:nvCxnSpPr>
            <p:cNvPr id="95" name="Straight Connector 94"/>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909332" y="4103351"/>
            <a:ext cx="221316" cy="276999"/>
            <a:chOff x="2374256" y="3025035"/>
            <a:chExt cx="221316" cy="276999"/>
          </a:xfrm>
        </p:grpSpPr>
        <p:sp>
          <p:nvSpPr>
            <p:cNvPr id="86" name="Oval 85"/>
            <p:cNvSpPr/>
            <p:nvPr/>
          </p:nvSpPr>
          <p:spPr>
            <a:xfrm>
              <a:off x="2374256" y="3036633"/>
              <a:ext cx="221316" cy="226813"/>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89"/>
              <a:endParaRPr lang="en-US" sz="1200" dirty="0">
                <a:solidFill>
                  <a:prstClr val="white"/>
                </a:solidFill>
                <a:latin typeface="Arial" charset="0"/>
                <a:ea typeface="Arial" charset="0"/>
                <a:cs typeface="Arial" charset="0"/>
              </a:endParaRPr>
            </a:p>
          </p:txBody>
        </p:sp>
        <p:sp>
          <p:nvSpPr>
            <p:cNvPr id="96" name="TextBox 95"/>
            <p:cNvSpPr txBox="1"/>
            <p:nvPr/>
          </p:nvSpPr>
          <p:spPr>
            <a:xfrm>
              <a:off x="2389944" y="3025035"/>
              <a:ext cx="195186" cy="276999"/>
            </a:xfrm>
            <a:prstGeom prst="rect">
              <a:avLst/>
            </a:prstGeom>
            <a:noFill/>
            <a:ln w="12700">
              <a:noFill/>
            </a:ln>
          </p:spPr>
          <p:txBody>
            <a:bodyPr wrap="square" rtlCol="0">
              <a:spAutoFit/>
            </a:bodyPr>
            <a:lstStyle/>
            <a:p>
              <a:pPr algn="ctr" defTabSz="457189"/>
              <a:r>
                <a:rPr lang="en-US" sz="1200" dirty="0">
                  <a:solidFill>
                    <a:srgbClr val="3C75BC"/>
                  </a:solidFill>
                  <a:latin typeface="Arial" charset="0"/>
                  <a:ea typeface="Arial" charset="0"/>
                  <a:cs typeface="Arial" charset="0"/>
                </a:rPr>
                <a:t>!</a:t>
              </a:r>
            </a:p>
          </p:txBody>
        </p:sp>
      </p:grpSp>
      <p:grpSp>
        <p:nvGrpSpPr>
          <p:cNvPr id="101" name="Group 100"/>
          <p:cNvGrpSpPr/>
          <p:nvPr/>
        </p:nvGrpSpPr>
        <p:grpSpPr>
          <a:xfrm>
            <a:off x="7909332" y="2344863"/>
            <a:ext cx="221316" cy="276999"/>
            <a:chOff x="2374256" y="3025035"/>
            <a:chExt cx="221316" cy="276999"/>
          </a:xfrm>
        </p:grpSpPr>
        <p:sp>
          <p:nvSpPr>
            <p:cNvPr id="102" name="Oval 101"/>
            <p:cNvSpPr/>
            <p:nvPr/>
          </p:nvSpPr>
          <p:spPr>
            <a:xfrm>
              <a:off x="2374256" y="3036633"/>
              <a:ext cx="221316" cy="226813"/>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89"/>
              <a:endParaRPr lang="en-US" sz="1200" dirty="0">
                <a:solidFill>
                  <a:prstClr val="white"/>
                </a:solidFill>
                <a:latin typeface="Arial" charset="0"/>
                <a:ea typeface="Arial" charset="0"/>
                <a:cs typeface="Arial" charset="0"/>
              </a:endParaRPr>
            </a:p>
          </p:txBody>
        </p:sp>
        <p:sp>
          <p:nvSpPr>
            <p:cNvPr id="103" name="TextBox 102"/>
            <p:cNvSpPr txBox="1"/>
            <p:nvPr/>
          </p:nvSpPr>
          <p:spPr>
            <a:xfrm>
              <a:off x="2389944" y="3025035"/>
              <a:ext cx="195186" cy="276999"/>
            </a:xfrm>
            <a:prstGeom prst="rect">
              <a:avLst/>
            </a:prstGeom>
            <a:noFill/>
            <a:ln w="12700">
              <a:noFill/>
            </a:ln>
          </p:spPr>
          <p:txBody>
            <a:bodyPr wrap="square" rtlCol="0">
              <a:spAutoFit/>
            </a:bodyPr>
            <a:lstStyle/>
            <a:p>
              <a:pPr algn="ctr" defTabSz="457189"/>
              <a:r>
                <a:rPr lang="en-US" sz="1200" dirty="0">
                  <a:solidFill>
                    <a:srgbClr val="3C75BC"/>
                  </a:solidFill>
                  <a:latin typeface="Arial" charset="0"/>
                  <a:ea typeface="Arial" charset="0"/>
                  <a:cs typeface="Arial" charset="0"/>
                </a:rPr>
                <a:t>!</a:t>
              </a:r>
            </a:p>
          </p:txBody>
        </p:sp>
      </p:grpSp>
      <p:grpSp>
        <p:nvGrpSpPr>
          <p:cNvPr id="61" name="Group 60"/>
          <p:cNvGrpSpPr/>
          <p:nvPr/>
        </p:nvGrpSpPr>
        <p:grpSpPr>
          <a:xfrm>
            <a:off x="2969032" y="3564593"/>
            <a:ext cx="1091436" cy="1386117"/>
            <a:chOff x="1426476" y="3178185"/>
            <a:chExt cx="1091436" cy="1068844"/>
          </a:xfrm>
        </p:grpSpPr>
        <p:sp>
          <p:nvSpPr>
            <p:cNvPr id="62" name="Magnetic Disk 61"/>
            <p:cNvSpPr/>
            <p:nvPr/>
          </p:nvSpPr>
          <p:spPr>
            <a:xfrm>
              <a:off x="1436816" y="3317152"/>
              <a:ext cx="927986" cy="542925"/>
            </a:xfrm>
            <a:prstGeom prst="flowChartMagneticDisk">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dirty="0">
                <a:solidFill>
                  <a:schemeClr val="bg1">
                    <a:lumMod val="50000"/>
                  </a:schemeClr>
                </a:solidFill>
                <a:latin typeface="Arial" charset="0"/>
                <a:ea typeface="Arial" charset="0"/>
                <a:cs typeface="Arial" charset="0"/>
              </a:endParaRPr>
            </a:p>
          </p:txBody>
        </p:sp>
        <p:sp>
          <p:nvSpPr>
            <p:cNvPr id="63" name="Oval 62"/>
            <p:cNvSpPr/>
            <p:nvPr/>
          </p:nvSpPr>
          <p:spPr>
            <a:xfrm>
              <a:off x="1426476" y="3178185"/>
              <a:ext cx="34289" cy="34289"/>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dirty="0">
                <a:solidFill>
                  <a:schemeClr val="bg1">
                    <a:lumMod val="50000"/>
                  </a:schemeClr>
                </a:solidFill>
                <a:latin typeface="Arial" charset="0"/>
                <a:ea typeface="Arial" charset="0"/>
                <a:cs typeface="Arial" charset="0"/>
              </a:endParaRPr>
            </a:p>
          </p:txBody>
        </p:sp>
        <p:sp>
          <p:nvSpPr>
            <p:cNvPr id="65" name="TextBox 64"/>
            <p:cNvSpPr txBox="1"/>
            <p:nvPr/>
          </p:nvSpPr>
          <p:spPr>
            <a:xfrm>
              <a:off x="1436695" y="3855437"/>
              <a:ext cx="1081217" cy="391592"/>
            </a:xfrm>
            <a:prstGeom prst="rect">
              <a:avLst/>
            </a:prstGeom>
            <a:noFill/>
          </p:spPr>
          <p:txBody>
            <a:bodyPr wrap="square" rtlCol="0">
              <a:spAutoFit/>
            </a:bodyPr>
            <a:lstStyle/>
            <a:p>
              <a:pPr defTabSz="457189"/>
              <a:r>
                <a:rPr lang="en-US" sz="1350" b="1" dirty="0">
                  <a:latin typeface="Arial" charset="0"/>
                  <a:ea typeface="Arial" charset="0"/>
                  <a:cs typeface="Arial" charset="0"/>
                </a:rPr>
                <a:t>World state</a:t>
              </a:r>
            </a:p>
          </p:txBody>
        </p:sp>
      </p:grpSp>
      <p:grpSp>
        <p:nvGrpSpPr>
          <p:cNvPr id="66" name="Group 65"/>
          <p:cNvGrpSpPr/>
          <p:nvPr/>
        </p:nvGrpSpPr>
        <p:grpSpPr>
          <a:xfrm>
            <a:off x="4535002" y="3682076"/>
            <a:ext cx="2079799" cy="1144847"/>
            <a:chOff x="836860" y="1484765"/>
            <a:chExt cx="2079799" cy="1144847"/>
          </a:xfrm>
        </p:grpSpPr>
        <p:grpSp>
          <p:nvGrpSpPr>
            <p:cNvPr id="67" name="Group 66"/>
            <p:cNvGrpSpPr/>
            <p:nvPr/>
          </p:nvGrpSpPr>
          <p:grpSpPr>
            <a:xfrm>
              <a:off x="836860" y="1484765"/>
              <a:ext cx="2079799" cy="869116"/>
              <a:chOff x="820363" y="1735326"/>
              <a:chExt cx="2079799" cy="869116"/>
            </a:xfrm>
          </p:grpSpPr>
          <p:sp>
            <p:nvSpPr>
              <p:cNvPr id="75" name="Double Wave 74"/>
              <p:cNvSpPr/>
              <p:nvPr/>
            </p:nvSpPr>
            <p:spPr>
              <a:xfrm>
                <a:off x="820363" y="1760810"/>
                <a:ext cx="2079799" cy="843632"/>
              </a:xfrm>
              <a:prstGeom prst="doubleWave">
                <a:avLst>
                  <a:gd name="adj1" fmla="val 6250"/>
                  <a:gd name="adj2" fmla="val -272"/>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dirty="0">
                  <a:solidFill>
                    <a:schemeClr val="bg1">
                      <a:lumMod val="50000"/>
                    </a:schemeClr>
                  </a:solidFill>
                  <a:latin typeface="Arial" charset="0"/>
                  <a:ea typeface="Arial" charset="0"/>
                  <a:cs typeface="Arial" charset="0"/>
                </a:endParaRPr>
              </a:p>
            </p:txBody>
          </p:sp>
          <p:sp>
            <p:nvSpPr>
              <p:cNvPr id="77" name="Multidocument 76"/>
              <p:cNvSpPr/>
              <p:nvPr/>
            </p:nvSpPr>
            <p:spPr>
              <a:xfrm>
                <a:off x="925138" y="1987158"/>
                <a:ext cx="414300" cy="451292"/>
              </a:xfrm>
              <a:prstGeom prst="flowChartMultidocumen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dirty="0">
                  <a:solidFill>
                    <a:schemeClr val="bg1">
                      <a:lumMod val="50000"/>
                    </a:schemeClr>
                  </a:solidFill>
                  <a:latin typeface="Arial" charset="0"/>
                  <a:ea typeface="Arial" charset="0"/>
                  <a:cs typeface="Arial" charset="0"/>
                </a:endParaRPr>
              </a:p>
            </p:txBody>
          </p:sp>
          <p:sp>
            <p:nvSpPr>
              <p:cNvPr id="79" name="TextBox 78"/>
              <p:cNvSpPr txBox="1"/>
              <p:nvPr/>
            </p:nvSpPr>
            <p:spPr>
              <a:xfrm>
                <a:off x="828339" y="1735326"/>
                <a:ext cx="587020" cy="276999"/>
              </a:xfrm>
              <a:prstGeom prst="rect">
                <a:avLst/>
              </a:prstGeom>
              <a:noFill/>
              <a:ln w="12700">
                <a:noFill/>
              </a:ln>
              <a:effectLst/>
            </p:spPr>
            <p:txBody>
              <a:bodyPr wrap="none" rtlCol="0">
                <a:spAutoFit/>
              </a:bodyPr>
              <a:lstStyle/>
              <a:p>
                <a:pPr defTabSz="457189"/>
                <a:r>
                  <a:rPr lang="en-US" sz="1200" b="1" dirty="0">
                    <a:latin typeface="Arial" charset="0"/>
                    <a:ea typeface="Arial" charset="0"/>
                    <a:cs typeface="Arial" charset="0"/>
                  </a:rPr>
                  <a:t>block</a:t>
                </a:r>
              </a:p>
            </p:txBody>
          </p:sp>
          <p:sp>
            <p:nvSpPr>
              <p:cNvPr id="80" name="TextBox 79"/>
              <p:cNvSpPr txBox="1"/>
              <p:nvPr/>
            </p:nvSpPr>
            <p:spPr>
              <a:xfrm>
                <a:off x="915889" y="2058082"/>
                <a:ext cx="415498" cy="276999"/>
              </a:xfrm>
              <a:prstGeom prst="rect">
                <a:avLst/>
              </a:prstGeom>
              <a:noFill/>
              <a:ln w="12700">
                <a:noFill/>
              </a:ln>
              <a:effectLst/>
            </p:spPr>
            <p:txBody>
              <a:bodyPr wrap="none" rtlCol="0">
                <a:spAutoFit/>
              </a:bodyPr>
              <a:lstStyle/>
              <a:p>
                <a:pPr defTabSz="457189"/>
                <a:r>
                  <a:rPr lang="en-US" sz="1200" b="1" dirty="0" err="1">
                    <a:latin typeface="Arial" charset="0"/>
                    <a:ea typeface="Arial" charset="0"/>
                    <a:cs typeface="Arial" charset="0"/>
                  </a:rPr>
                  <a:t>txn</a:t>
                </a:r>
                <a:endParaRPr lang="en-US" sz="1200" b="1" dirty="0">
                  <a:latin typeface="Arial" charset="0"/>
                  <a:ea typeface="Arial" charset="0"/>
                  <a:cs typeface="Arial" charset="0"/>
                </a:endParaRPr>
              </a:p>
            </p:txBody>
          </p:sp>
          <p:sp>
            <p:nvSpPr>
              <p:cNvPr id="81" name="Multidocument 80"/>
              <p:cNvSpPr/>
              <p:nvPr/>
            </p:nvSpPr>
            <p:spPr>
              <a:xfrm>
                <a:off x="1491052" y="1986038"/>
                <a:ext cx="414300" cy="451292"/>
              </a:xfrm>
              <a:prstGeom prst="flowChartMultidocumen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dirty="0">
                  <a:solidFill>
                    <a:schemeClr val="bg1">
                      <a:lumMod val="50000"/>
                    </a:schemeClr>
                  </a:solidFill>
                  <a:latin typeface="Arial" charset="0"/>
                  <a:ea typeface="Arial" charset="0"/>
                  <a:cs typeface="Arial" charset="0"/>
                </a:endParaRPr>
              </a:p>
            </p:txBody>
          </p:sp>
          <p:sp>
            <p:nvSpPr>
              <p:cNvPr id="84" name="TextBox 83"/>
              <p:cNvSpPr txBox="1"/>
              <p:nvPr/>
            </p:nvSpPr>
            <p:spPr>
              <a:xfrm>
                <a:off x="1481803" y="2056962"/>
                <a:ext cx="415498" cy="276999"/>
              </a:xfrm>
              <a:prstGeom prst="rect">
                <a:avLst/>
              </a:prstGeom>
              <a:noFill/>
              <a:ln w="12700">
                <a:noFill/>
              </a:ln>
              <a:effectLst/>
            </p:spPr>
            <p:txBody>
              <a:bodyPr wrap="none" rtlCol="0">
                <a:spAutoFit/>
              </a:bodyPr>
              <a:lstStyle/>
              <a:p>
                <a:pPr defTabSz="457189"/>
                <a:r>
                  <a:rPr lang="en-US" sz="1200" b="1" dirty="0" err="1">
                    <a:latin typeface="Arial" charset="0"/>
                    <a:ea typeface="Arial" charset="0"/>
                    <a:cs typeface="Arial" charset="0"/>
                  </a:rPr>
                  <a:t>txn</a:t>
                </a:r>
                <a:endParaRPr lang="en-US" sz="1200" b="1" dirty="0">
                  <a:latin typeface="Arial" charset="0"/>
                  <a:ea typeface="Arial" charset="0"/>
                  <a:cs typeface="Arial" charset="0"/>
                </a:endParaRPr>
              </a:p>
            </p:txBody>
          </p:sp>
          <p:sp>
            <p:nvSpPr>
              <p:cNvPr id="85" name="Multidocument 84"/>
              <p:cNvSpPr/>
              <p:nvPr/>
            </p:nvSpPr>
            <p:spPr>
              <a:xfrm>
                <a:off x="2064409" y="1982309"/>
                <a:ext cx="414300" cy="451292"/>
              </a:xfrm>
              <a:prstGeom prst="flowChartMultidocumen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200" dirty="0">
                  <a:solidFill>
                    <a:schemeClr val="bg1">
                      <a:lumMod val="50000"/>
                    </a:schemeClr>
                  </a:solidFill>
                  <a:latin typeface="Arial" charset="0"/>
                  <a:ea typeface="Arial" charset="0"/>
                  <a:cs typeface="Arial" charset="0"/>
                </a:endParaRPr>
              </a:p>
            </p:txBody>
          </p:sp>
          <p:sp>
            <p:nvSpPr>
              <p:cNvPr id="97" name="TextBox 96"/>
              <p:cNvSpPr txBox="1"/>
              <p:nvPr/>
            </p:nvSpPr>
            <p:spPr>
              <a:xfrm>
                <a:off x="2052447" y="2056210"/>
                <a:ext cx="415498" cy="276999"/>
              </a:xfrm>
              <a:prstGeom prst="rect">
                <a:avLst/>
              </a:prstGeom>
              <a:noFill/>
              <a:ln w="12700">
                <a:noFill/>
              </a:ln>
              <a:effectLst/>
            </p:spPr>
            <p:txBody>
              <a:bodyPr wrap="none" rtlCol="0">
                <a:spAutoFit/>
              </a:bodyPr>
              <a:lstStyle/>
              <a:p>
                <a:pPr defTabSz="457189"/>
                <a:r>
                  <a:rPr lang="en-US" sz="1200" b="1" dirty="0" err="1">
                    <a:latin typeface="Arial" charset="0"/>
                    <a:ea typeface="Arial" charset="0"/>
                    <a:cs typeface="Arial" charset="0"/>
                  </a:rPr>
                  <a:t>txn</a:t>
                </a:r>
                <a:endParaRPr lang="en-US" sz="1200" b="1" dirty="0">
                  <a:latin typeface="Arial" charset="0"/>
                  <a:ea typeface="Arial" charset="0"/>
                  <a:cs typeface="Arial" charset="0"/>
                </a:endParaRPr>
              </a:p>
            </p:txBody>
          </p:sp>
          <p:cxnSp>
            <p:nvCxnSpPr>
              <p:cNvPr id="98" name="Straight Connector 97"/>
              <p:cNvCxnSpPr/>
              <p:nvPr/>
            </p:nvCxnSpPr>
            <p:spPr>
              <a:xfrm flipV="1">
                <a:off x="1277168" y="2225424"/>
                <a:ext cx="213884" cy="516"/>
              </a:xfrm>
              <a:prstGeom prst="line">
                <a:avLst/>
              </a:prstGeom>
              <a:ln w="127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1852619" y="2207955"/>
                <a:ext cx="213884" cy="516"/>
              </a:xfrm>
              <a:prstGeom prst="line">
                <a:avLst/>
              </a:prstGeom>
              <a:ln w="127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8" name="TextBox 67"/>
            <p:cNvSpPr txBox="1"/>
            <p:nvPr/>
          </p:nvSpPr>
          <p:spPr>
            <a:xfrm>
              <a:off x="1438864" y="2352613"/>
              <a:ext cx="1056341" cy="276999"/>
            </a:xfrm>
            <a:prstGeom prst="rect">
              <a:avLst/>
            </a:prstGeom>
            <a:noFill/>
          </p:spPr>
          <p:txBody>
            <a:bodyPr wrap="square" rtlCol="0">
              <a:spAutoFit/>
            </a:bodyPr>
            <a:lstStyle/>
            <a:p>
              <a:pPr defTabSz="457189"/>
              <a:r>
                <a:rPr lang="en-US" sz="1200" b="1" dirty="0">
                  <a:latin typeface="Arial" charset="0"/>
                  <a:ea typeface="Arial" charset="0"/>
                  <a:cs typeface="Arial" charset="0"/>
                </a:rPr>
                <a:t>Blockchain</a:t>
              </a:r>
            </a:p>
          </p:txBody>
        </p:sp>
      </p:grpSp>
      <p:sp>
        <p:nvSpPr>
          <p:cNvPr id="104" name="Rectangle 103"/>
          <p:cNvSpPr/>
          <p:nvPr/>
        </p:nvSpPr>
        <p:spPr>
          <a:xfrm>
            <a:off x="1703921" y="4698739"/>
            <a:ext cx="508473" cy="276999"/>
          </a:xfrm>
          <a:prstGeom prst="rect">
            <a:avLst/>
          </a:prstGeom>
        </p:spPr>
        <p:txBody>
          <a:bodyPr wrap="none">
            <a:spAutoFit/>
          </a:bodyPr>
          <a:lstStyle/>
          <a:p>
            <a:pPr defTabSz="457189"/>
            <a:r>
              <a:rPr lang="en-US" sz="1200" dirty="0">
                <a:solidFill>
                  <a:schemeClr val="tx1">
                    <a:lumMod val="50000"/>
                    <a:lumOff val="50000"/>
                  </a:schemeClr>
                </a:solidFill>
                <a:latin typeface="Arial" charset="0"/>
                <a:ea typeface="Arial" charset="0"/>
                <a:cs typeface="Arial" charset="0"/>
              </a:rPr>
              <a:t>Peer</a:t>
            </a:r>
          </a:p>
        </p:txBody>
      </p:sp>
      <p:cxnSp>
        <p:nvCxnSpPr>
          <p:cNvPr id="20" name="Elbow Connector 19"/>
          <p:cNvCxnSpPr/>
          <p:nvPr/>
        </p:nvCxnSpPr>
        <p:spPr>
          <a:xfrm rot="5400000">
            <a:off x="3621725" y="2821251"/>
            <a:ext cx="1007999" cy="1260000"/>
          </a:xfrm>
          <a:prstGeom prst="bentConnector3">
            <a:avLst>
              <a:gd name="adj1" fmla="val 44016"/>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7740057" y="2523035"/>
            <a:ext cx="559769" cy="276999"/>
          </a:xfrm>
          <a:prstGeom prst="rect">
            <a:avLst/>
          </a:prstGeom>
          <a:noFill/>
          <a:effectLst/>
        </p:spPr>
        <p:txBody>
          <a:bodyPr wrap="none" rtlCol="0">
            <a:spAutoFit/>
          </a:bodyPr>
          <a:lstStyle/>
          <a:p>
            <a:pPr defTabSz="457189"/>
            <a:r>
              <a:rPr lang="en-US" sz="1200" dirty="0">
                <a:solidFill>
                  <a:schemeClr val="tx1">
                    <a:lumMod val="50000"/>
                    <a:lumOff val="50000"/>
                  </a:schemeClr>
                </a:solidFill>
                <a:latin typeface="Arial" charset="0"/>
                <a:ea typeface="Arial" charset="0"/>
                <a:cs typeface="Arial" charset="0"/>
              </a:rPr>
              <a:t>event</a:t>
            </a:r>
          </a:p>
        </p:txBody>
      </p:sp>
      <p:sp>
        <p:nvSpPr>
          <p:cNvPr id="2" name="Text Placeholder 1"/>
          <p:cNvSpPr>
            <a:spLocks noGrp="1"/>
          </p:cNvSpPr>
          <p:nvPr>
            <p:ph type="body" sz="quarter" idx="13"/>
          </p:nvPr>
        </p:nvSpPr>
        <p:spPr/>
        <p:txBody>
          <a:bodyPr/>
          <a:lstStyle/>
          <a:p>
            <a:r>
              <a:rPr lang="en-US" b="1" dirty="0">
                <a:solidFill>
                  <a:schemeClr val="tx2"/>
                </a:solidFill>
                <a:latin typeface="Arial" charset="0"/>
                <a:ea typeface="Arial" charset="0"/>
                <a:cs typeface="Arial" charset="0"/>
              </a:rPr>
              <a:t>Programming the ledger</a:t>
            </a:r>
          </a:p>
        </p:txBody>
      </p:sp>
      <p:grpSp>
        <p:nvGrpSpPr>
          <p:cNvPr id="106" name="Group 105">
            <a:extLst>
              <a:ext uri="{FF2B5EF4-FFF2-40B4-BE49-F238E27FC236}">
                <a16:creationId xmlns:a16="http://schemas.microsoft.com/office/drawing/2014/main" id="{52C7A623-63F5-844E-A64F-8C1A85DB9059}"/>
              </a:ext>
            </a:extLst>
          </p:cNvPr>
          <p:cNvGrpSpPr/>
          <p:nvPr/>
        </p:nvGrpSpPr>
        <p:grpSpPr>
          <a:xfrm>
            <a:off x="2652245" y="786802"/>
            <a:ext cx="354666" cy="574130"/>
            <a:chOff x="5701137" y="2384637"/>
            <a:chExt cx="1133935" cy="1812371"/>
          </a:xfrm>
        </p:grpSpPr>
        <p:sp>
          <p:nvSpPr>
            <p:cNvPr id="108" name="Oval 107">
              <a:extLst>
                <a:ext uri="{FF2B5EF4-FFF2-40B4-BE49-F238E27FC236}">
                  <a16:creationId xmlns:a16="http://schemas.microsoft.com/office/drawing/2014/main" id="{6C036910-9060-544A-9FBA-17D44F783F3B}"/>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a:solidFill>
                  <a:srgbClr val="FFFFFF"/>
                </a:solidFill>
              </a:endParaRPr>
            </a:p>
          </p:txBody>
        </p:sp>
        <p:sp>
          <p:nvSpPr>
            <p:cNvPr id="109" name="Round Same Side Corner Rectangle 108">
              <a:extLst>
                <a:ext uri="{FF2B5EF4-FFF2-40B4-BE49-F238E27FC236}">
                  <a16:creationId xmlns:a16="http://schemas.microsoft.com/office/drawing/2014/main" id="{9173FC68-B90C-CC49-A62C-BF6C17F6B3AC}"/>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a:solidFill>
                  <a:srgbClr val="FFFFFF"/>
                </a:solidFill>
              </a:endParaRPr>
            </a:p>
          </p:txBody>
        </p:sp>
      </p:grpSp>
      <p:sp>
        <p:nvSpPr>
          <p:cNvPr id="5" name="TextBox 4"/>
          <p:cNvSpPr txBox="1"/>
          <p:nvPr/>
        </p:nvSpPr>
        <p:spPr>
          <a:xfrm>
            <a:off x="2302270" y="1906147"/>
            <a:ext cx="1537358" cy="400110"/>
          </a:xfrm>
          <a:prstGeom prst="rect">
            <a:avLst/>
          </a:prstGeom>
          <a:noFill/>
        </p:spPr>
        <p:txBody>
          <a:bodyPr wrap="square" rtlCol="0">
            <a:spAutoFit/>
          </a:bodyPr>
          <a:lstStyle/>
          <a:p>
            <a:r>
              <a:rPr lang="en-US" sz="2000" dirty="0">
                <a:solidFill>
                  <a:srgbClr val="C00000"/>
                </a:solidFill>
              </a:rPr>
              <a:t>PEER</a:t>
            </a:r>
          </a:p>
        </p:txBody>
      </p:sp>
    </p:spTree>
    <p:extLst>
      <p:ext uri="{BB962C8B-B14F-4D97-AF65-F5344CB8AC3E}">
        <p14:creationId xmlns:p14="http://schemas.microsoft.com/office/powerpoint/2010/main" val="103585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ument 29"/>
          <p:cNvSpPr/>
          <p:nvPr/>
        </p:nvSpPr>
        <p:spPr>
          <a:xfrm>
            <a:off x="1092448" y="3227048"/>
            <a:ext cx="6889178" cy="1569681"/>
          </a:xfrm>
          <a:prstGeom prst="flowChartDocument">
            <a:avLst/>
          </a:prstGeom>
          <a:solidFill>
            <a:schemeClr val="tx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 Placeholder 9"/>
          <p:cNvSpPr>
            <a:spLocks noGrp="1"/>
          </p:cNvSpPr>
          <p:nvPr>
            <p:ph type="body" sz="quarter" idx="22"/>
          </p:nvPr>
        </p:nvSpPr>
        <p:spPr>
          <a:xfrm>
            <a:off x="125730" y="1092083"/>
            <a:ext cx="8897424" cy="2010522"/>
          </a:xfrm>
        </p:spPr>
        <p:txBody>
          <a:bodyPr>
            <a:normAutofit lnSpcReduction="10000"/>
          </a:bodyPr>
          <a:lstStyle/>
          <a:p>
            <a:r>
              <a:rPr lang="en-US" sz="1400" dirty="0"/>
              <a:t>The </a:t>
            </a:r>
            <a:r>
              <a:rPr lang="en-US" sz="1400" dirty="0">
                <a:solidFill>
                  <a:srgbClr val="457CFF"/>
                </a:solidFill>
              </a:rPr>
              <a:t>Fabric ledger </a:t>
            </a:r>
            <a:r>
              <a:rPr lang="en-US" sz="1400" dirty="0"/>
              <a:t>is maintained by each peer and includes the </a:t>
            </a:r>
            <a:r>
              <a:rPr lang="en-US" sz="1400" dirty="0">
                <a:solidFill>
                  <a:srgbClr val="457CFF"/>
                </a:solidFill>
              </a:rPr>
              <a:t>blockchain and </a:t>
            </a:r>
            <a:r>
              <a:rPr lang="en-US" sz="1400" dirty="0" err="1">
                <a:solidFill>
                  <a:srgbClr val="457CFF"/>
                </a:solidFill>
              </a:rPr>
              <a:t>worldstate</a:t>
            </a:r>
            <a:endParaRPr lang="en-US" sz="1400" dirty="0"/>
          </a:p>
          <a:p>
            <a:r>
              <a:rPr lang="en-US" sz="1400" dirty="0"/>
              <a:t>A separate ledger is maintained for each channel the peer joins</a:t>
            </a:r>
          </a:p>
          <a:p>
            <a:r>
              <a:rPr lang="en-US" sz="1400" dirty="0"/>
              <a:t>Transaction </a:t>
            </a:r>
            <a:r>
              <a:rPr lang="en-US" sz="1400" dirty="0">
                <a:solidFill>
                  <a:srgbClr val="457CFF"/>
                </a:solidFill>
              </a:rPr>
              <a:t>read/write sets</a:t>
            </a:r>
            <a:r>
              <a:rPr lang="en-US" sz="1400" dirty="0"/>
              <a:t> are written to the blockchain</a:t>
            </a:r>
          </a:p>
          <a:p>
            <a:r>
              <a:rPr lang="en-US" sz="1400" dirty="0">
                <a:solidFill>
                  <a:srgbClr val="457CFF"/>
                </a:solidFill>
              </a:rPr>
              <a:t>Channel configurations </a:t>
            </a:r>
            <a:r>
              <a:rPr lang="en-US" sz="1400" dirty="0"/>
              <a:t>are also written to the blockchain</a:t>
            </a:r>
          </a:p>
          <a:p>
            <a:r>
              <a:rPr lang="en-US" sz="1400" dirty="0"/>
              <a:t>The </a:t>
            </a:r>
            <a:r>
              <a:rPr lang="en-US" sz="1400" dirty="0" err="1"/>
              <a:t>worldstate</a:t>
            </a:r>
            <a:r>
              <a:rPr lang="en-US" sz="1400" dirty="0"/>
              <a:t> can be either </a:t>
            </a:r>
            <a:r>
              <a:rPr lang="en-US" sz="1400" dirty="0" err="1"/>
              <a:t>LevelDB</a:t>
            </a:r>
            <a:r>
              <a:rPr lang="en-US" sz="1400" dirty="0"/>
              <a:t> (default) or </a:t>
            </a:r>
            <a:r>
              <a:rPr lang="en-US" sz="1400" dirty="0" err="1"/>
              <a:t>CouchDB</a:t>
            </a:r>
            <a:endParaRPr lang="en-US" sz="1400" dirty="0"/>
          </a:p>
          <a:p>
            <a:pPr lvl="1"/>
            <a:r>
              <a:rPr lang="en-US" sz="1400" dirty="0" err="1">
                <a:solidFill>
                  <a:srgbClr val="457CFF"/>
                </a:solidFill>
              </a:rPr>
              <a:t>LevelDB</a:t>
            </a:r>
            <a:r>
              <a:rPr lang="en-US" sz="1400" dirty="0">
                <a:solidFill>
                  <a:srgbClr val="457CFF"/>
                </a:solidFill>
              </a:rPr>
              <a:t> </a:t>
            </a:r>
            <a:r>
              <a:rPr lang="en-US" sz="1400" dirty="0"/>
              <a:t>is a simple key/value store</a:t>
            </a:r>
          </a:p>
          <a:p>
            <a:pPr lvl="1"/>
            <a:r>
              <a:rPr lang="en-US" sz="1400" dirty="0" err="1">
                <a:solidFill>
                  <a:srgbClr val="457CFF"/>
                </a:solidFill>
              </a:rPr>
              <a:t>CouchDB</a:t>
            </a:r>
            <a:r>
              <a:rPr lang="en-US" sz="1400" dirty="0">
                <a:solidFill>
                  <a:srgbClr val="457CFF"/>
                </a:solidFill>
              </a:rPr>
              <a:t> </a:t>
            </a:r>
            <a:r>
              <a:rPr lang="en-US" sz="1400" dirty="0"/>
              <a:t>is a document store that allows complex queries</a:t>
            </a:r>
          </a:p>
          <a:p>
            <a:r>
              <a:rPr lang="en-US" sz="1400" dirty="0"/>
              <a:t>The smart contact Contract decides what is written to the </a:t>
            </a:r>
            <a:r>
              <a:rPr lang="en-US" sz="1400" dirty="0" err="1"/>
              <a:t>worldstate</a:t>
            </a:r>
            <a:endParaRPr lang="en-US" sz="1400" dirty="0"/>
          </a:p>
          <a:p>
            <a:endParaRPr lang="en-US" dirty="0"/>
          </a:p>
        </p:txBody>
      </p:sp>
      <p:sp>
        <p:nvSpPr>
          <p:cNvPr id="4" name="Rectangle 3"/>
          <p:cNvSpPr/>
          <p:nvPr/>
        </p:nvSpPr>
        <p:spPr>
          <a:xfrm>
            <a:off x="1438365" y="3476430"/>
            <a:ext cx="810490"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Config</a:t>
            </a:r>
            <a:r>
              <a:rPr lang="en-US" sz="1350" dirty="0">
                <a:solidFill>
                  <a:schemeClr val="tx1"/>
                </a:solidFill>
              </a:rPr>
              <a:t> Block</a:t>
            </a:r>
          </a:p>
          <a:p>
            <a:pPr algn="ctr"/>
            <a:r>
              <a:rPr lang="en-US" sz="1350" dirty="0">
                <a:solidFill>
                  <a:schemeClr val="tx1"/>
                </a:solidFill>
              </a:rPr>
              <a:t>0</a:t>
            </a:r>
          </a:p>
        </p:txBody>
      </p:sp>
      <p:sp>
        <p:nvSpPr>
          <p:cNvPr id="5" name="Rectangle 4"/>
          <p:cNvSpPr/>
          <p:nvPr/>
        </p:nvSpPr>
        <p:spPr>
          <a:xfrm>
            <a:off x="2699237" y="3476430"/>
            <a:ext cx="810490"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Config</a:t>
            </a:r>
            <a:endParaRPr lang="en-US" sz="1350" dirty="0">
              <a:solidFill>
                <a:schemeClr val="tx1"/>
              </a:solidFill>
            </a:endParaRPr>
          </a:p>
          <a:p>
            <a:pPr algn="ctr"/>
            <a:r>
              <a:rPr lang="en-US" sz="1350" dirty="0">
                <a:solidFill>
                  <a:schemeClr val="tx1"/>
                </a:solidFill>
              </a:rPr>
              <a:t>Block</a:t>
            </a:r>
          </a:p>
          <a:p>
            <a:pPr algn="ctr"/>
            <a:r>
              <a:rPr lang="en-US" sz="1350" dirty="0">
                <a:solidFill>
                  <a:schemeClr val="tx1"/>
                </a:solidFill>
              </a:rPr>
              <a:t>1</a:t>
            </a:r>
          </a:p>
        </p:txBody>
      </p:sp>
      <p:sp>
        <p:nvSpPr>
          <p:cNvPr id="6" name="Rectangle 5"/>
          <p:cNvSpPr/>
          <p:nvPr/>
        </p:nvSpPr>
        <p:spPr>
          <a:xfrm>
            <a:off x="3979685" y="3476430"/>
            <a:ext cx="810490"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1200" dirty="0">
                <a:solidFill>
                  <a:schemeClr val="tx1"/>
                </a:solidFill>
              </a:rPr>
              <a:t>Transaction</a:t>
            </a:r>
          </a:p>
          <a:p>
            <a:pPr algn="ctr"/>
            <a:r>
              <a:rPr lang="en-US" sz="1350" dirty="0">
                <a:solidFill>
                  <a:schemeClr val="tx1"/>
                </a:solidFill>
              </a:rPr>
              <a:t>Block</a:t>
            </a:r>
          </a:p>
          <a:p>
            <a:pPr algn="ctr"/>
            <a:r>
              <a:rPr lang="en-US" sz="1350" dirty="0">
                <a:solidFill>
                  <a:schemeClr val="tx1"/>
                </a:solidFill>
              </a:rPr>
              <a:t>2</a:t>
            </a:r>
          </a:p>
        </p:txBody>
      </p:sp>
      <p:sp>
        <p:nvSpPr>
          <p:cNvPr id="7" name="Rectangle 6"/>
          <p:cNvSpPr/>
          <p:nvPr/>
        </p:nvSpPr>
        <p:spPr>
          <a:xfrm>
            <a:off x="5260133" y="3476430"/>
            <a:ext cx="810490"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1200" dirty="0">
                <a:solidFill>
                  <a:schemeClr val="tx1"/>
                </a:solidFill>
              </a:rPr>
              <a:t>Transaction</a:t>
            </a:r>
          </a:p>
          <a:p>
            <a:pPr algn="ctr"/>
            <a:r>
              <a:rPr lang="en-US" sz="1350" dirty="0">
                <a:solidFill>
                  <a:schemeClr val="tx1"/>
                </a:solidFill>
              </a:rPr>
              <a:t>Block</a:t>
            </a:r>
          </a:p>
          <a:p>
            <a:pPr algn="ctr"/>
            <a:r>
              <a:rPr lang="en-US" sz="1350" dirty="0">
                <a:solidFill>
                  <a:schemeClr val="tx1"/>
                </a:solidFill>
              </a:rPr>
              <a:t>3</a:t>
            </a:r>
          </a:p>
        </p:txBody>
      </p:sp>
      <p:cxnSp>
        <p:nvCxnSpPr>
          <p:cNvPr id="12" name="Straight Arrow Connector 11"/>
          <p:cNvCxnSpPr>
            <a:stCxn id="5" idx="0"/>
            <a:endCxn id="4" idx="3"/>
          </p:cNvCxnSpPr>
          <p:nvPr/>
        </p:nvCxnSpPr>
        <p:spPr>
          <a:xfrm rot="16200000" flipH="1" flipV="1">
            <a:off x="2474046" y="3251238"/>
            <a:ext cx="405245" cy="855628"/>
          </a:xfrm>
          <a:prstGeom prst="bentConnector4">
            <a:avLst>
              <a:gd name="adj1" fmla="val -42308"/>
              <a:gd name="adj2" fmla="val 7368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1"/>
          <p:cNvCxnSpPr>
            <a:stCxn id="6" idx="0"/>
            <a:endCxn id="5" idx="3"/>
          </p:cNvCxnSpPr>
          <p:nvPr/>
        </p:nvCxnSpPr>
        <p:spPr>
          <a:xfrm rot="16200000" flipH="1" flipV="1">
            <a:off x="3744706" y="3241450"/>
            <a:ext cx="405245" cy="875204"/>
          </a:xfrm>
          <a:prstGeom prst="bentConnector4">
            <a:avLst>
              <a:gd name="adj1" fmla="val -42308"/>
              <a:gd name="adj2" fmla="val 7315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1"/>
          <p:cNvCxnSpPr>
            <a:stCxn id="7" idx="0"/>
            <a:endCxn id="6" idx="3"/>
          </p:cNvCxnSpPr>
          <p:nvPr/>
        </p:nvCxnSpPr>
        <p:spPr>
          <a:xfrm rot="16200000" flipH="1" flipV="1">
            <a:off x="5025154" y="3241450"/>
            <a:ext cx="405245" cy="875204"/>
          </a:xfrm>
          <a:prstGeom prst="bentConnector4">
            <a:avLst>
              <a:gd name="adj1" fmla="val -42308"/>
              <a:gd name="adj2" fmla="val 7315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484636" y="4222858"/>
            <a:ext cx="717947" cy="261610"/>
          </a:xfrm>
          <a:prstGeom prst="rect">
            <a:avLst/>
          </a:prstGeom>
          <a:noFill/>
        </p:spPr>
        <p:txBody>
          <a:bodyPr wrap="square" rtlCol="0">
            <a:spAutoFit/>
          </a:bodyPr>
          <a:lstStyle/>
          <a:p>
            <a:pPr algn="ctr"/>
            <a:r>
              <a:rPr lang="en-US" sz="1100" dirty="0">
                <a:solidFill>
                  <a:schemeClr val="bg1"/>
                </a:solidFill>
              </a:rPr>
              <a:t>Genesis</a:t>
            </a:r>
          </a:p>
        </p:txBody>
      </p:sp>
      <p:sp>
        <p:nvSpPr>
          <p:cNvPr id="11" name="Text Placeholder 10"/>
          <p:cNvSpPr>
            <a:spLocks noGrp="1"/>
          </p:cNvSpPr>
          <p:nvPr>
            <p:ph type="body" sz="quarter" idx="13"/>
          </p:nvPr>
        </p:nvSpPr>
        <p:spPr/>
        <p:txBody>
          <a:bodyPr/>
          <a:lstStyle/>
          <a:p>
            <a:r>
              <a:rPr lang="en-US" b="1" dirty="0">
                <a:solidFill>
                  <a:schemeClr val="tx2"/>
                </a:solidFill>
              </a:rPr>
              <a:t>Fabric Ledger</a:t>
            </a:r>
          </a:p>
        </p:txBody>
      </p:sp>
      <p:sp>
        <p:nvSpPr>
          <p:cNvPr id="25" name="Can 24"/>
          <p:cNvSpPr/>
          <p:nvPr/>
        </p:nvSpPr>
        <p:spPr>
          <a:xfrm>
            <a:off x="6622948" y="3476430"/>
            <a:ext cx="1032584" cy="819421"/>
          </a:xfrm>
          <a:prstGeom prst="can">
            <a:avLst/>
          </a:prstGeom>
          <a:solidFill>
            <a:srgbClr val="ED21E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627301" y="3789577"/>
            <a:ext cx="1028231" cy="300082"/>
          </a:xfrm>
          <a:prstGeom prst="rect">
            <a:avLst/>
          </a:prstGeom>
          <a:noFill/>
        </p:spPr>
        <p:txBody>
          <a:bodyPr wrap="square" rtlCol="0">
            <a:spAutoFit/>
          </a:bodyPr>
          <a:lstStyle/>
          <a:p>
            <a:pPr algn="ctr"/>
            <a:r>
              <a:rPr lang="en-US" sz="1350" dirty="0" err="1">
                <a:solidFill>
                  <a:schemeClr val="bg1"/>
                </a:solidFill>
              </a:rPr>
              <a:t>Worldstate</a:t>
            </a:r>
            <a:endParaRPr lang="en-US" sz="1350" dirty="0">
              <a:solidFill>
                <a:schemeClr val="bg1"/>
              </a:solidFill>
            </a:endParaRPr>
          </a:p>
        </p:txBody>
      </p:sp>
      <p:sp>
        <p:nvSpPr>
          <p:cNvPr id="28" name="TextBox 27"/>
          <p:cNvSpPr txBox="1"/>
          <p:nvPr/>
        </p:nvSpPr>
        <p:spPr>
          <a:xfrm>
            <a:off x="3170648" y="4295851"/>
            <a:ext cx="1121418" cy="307777"/>
          </a:xfrm>
          <a:prstGeom prst="rect">
            <a:avLst/>
          </a:prstGeom>
          <a:noFill/>
        </p:spPr>
        <p:txBody>
          <a:bodyPr wrap="square" rtlCol="0">
            <a:spAutoFit/>
          </a:bodyPr>
          <a:lstStyle/>
          <a:p>
            <a:pPr algn="ctr"/>
            <a:r>
              <a:rPr lang="en-US" sz="1400" dirty="0">
                <a:solidFill>
                  <a:schemeClr val="bg1"/>
                </a:solidFill>
              </a:rPr>
              <a:t>Blockchain</a:t>
            </a:r>
            <a:endParaRPr lang="en-US" sz="1100" dirty="0">
              <a:solidFill>
                <a:schemeClr val="bg1"/>
              </a:solidFill>
            </a:endParaRPr>
          </a:p>
        </p:txBody>
      </p:sp>
    </p:spTree>
    <p:extLst>
      <p:ext uri="{BB962C8B-B14F-4D97-AF65-F5344CB8AC3E}">
        <p14:creationId xmlns:p14="http://schemas.microsoft.com/office/powerpoint/2010/main" val="3522171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3153677" y="892745"/>
            <a:ext cx="5358557" cy="4011765"/>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Text Placeholder 23"/>
          <p:cNvSpPr>
            <a:spLocks noGrp="1"/>
          </p:cNvSpPr>
          <p:nvPr>
            <p:ph type="body" sz="quarter" idx="13"/>
          </p:nvPr>
        </p:nvSpPr>
        <p:spPr/>
        <p:txBody>
          <a:bodyPr/>
          <a:lstStyle/>
          <a:p>
            <a:r>
              <a:rPr lang="en-US" b="1" dirty="0">
                <a:solidFill>
                  <a:schemeClr val="tx2"/>
                </a:solidFill>
                <a:latin typeface="+mn-lt"/>
              </a:rPr>
              <a:t>Domain of the Blockchain operator</a:t>
            </a:r>
          </a:p>
        </p:txBody>
      </p:sp>
      <p:grpSp>
        <p:nvGrpSpPr>
          <p:cNvPr id="53" name="Group 52"/>
          <p:cNvGrpSpPr/>
          <p:nvPr/>
        </p:nvGrpSpPr>
        <p:grpSpPr>
          <a:xfrm>
            <a:off x="689208" y="2073870"/>
            <a:ext cx="1970296" cy="1125465"/>
            <a:chOff x="1786347" y="2699333"/>
            <a:chExt cx="1970296" cy="1051945"/>
          </a:xfrm>
        </p:grpSpPr>
        <p:sp>
          <p:nvSpPr>
            <p:cNvPr id="19" name="Rectangle 18"/>
            <p:cNvSpPr/>
            <p:nvPr/>
          </p:nvSpPr>
          <p:spPr>
            <a:xfrm>
              <a:off x="1918471" y="2976826"/>
              <a:ext cx="1094469" cy="431507"/>
            </a:xfrm>
            <a:prstGeom prst="rect">
              <a:avLst/>
            </a:prstGeom>
            <a:ln>
              <a:noFill/>
            </a:ln>
          </p:spPr>
          <p:txBody>
            <a:bodyPr wrap="square">
              <a:spAutoFit/>
            </a:bodyPr>
            <a:lstStyle/>
            <a:p>
              <a:pPr lvl="0" algn="ctr"/>
              <a:r>
                <a:rPr lang="en-US" sz="1200" dirty="0">
                  <a:solidFill>
                    <a:prstClr val="black"/>
                  </a:solidFill>
                  <a:cs typeface="Calibri"/>
                </a:rPr>
                <a:t>Client</a:t>
              </a:r>
            </a:p>
            <a:p>
              <a:pPr lvl="0" algn="ctr"/>
              <a:r>
                <a:rPr lang="en-US" sz="1200" dirty="0">
                  <a:solidFill>
                    <a:prstClr val="black"/>
                  </a:solidFill>
                  <a:cs typeface="Calibri"/>
                </a:rPr>
                <a:t>Application</a:t>
              </a:r>
            </a:p>
          </p:txBody>
        </p:sp>
        <p:grpSp>
          <p:nvGrpSpPr>
            <p:cNvPr id="20" name="Group 19"/>
            <p:cNvGrpSpPr/>
            <p:nvPr/>
          </p:nvGrpSpPr>
          <p:grpSpPr>
            <a:xfrm>
              <a:off x="1786347" y="2699333"/>
              <a:ext cx="1970296" cy="1051945"/>
              <a:chOff x="265172" y="2308763"/>
              <a:chExt cx="712071" cy="676800"/>
            </a:xfrm>
          </p:grpSpPr>
          <p:sp>
            <p:nvSpPr>
              <p:cNvPr id="22" name="Rounded Rectangle 21"/>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cxnSp>
            <p:nvCxnSpPr>
              <p:cNvPr id="23" name="Straight Connector 22"/>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080651" y="2976826"/>
              <a:ext cx="624685" cy="431507"/>
            </a:xfrm>
            <a:prstGeom prst="rect">
              <a:avLst/>
            </a:prstGeom>
            <a:noFill/>
            <a:ln>
              <a:noFill/>
            </a:ln>
          </p:spPr>
          <p:txBody>
            <a:bodyPr wrap="square" rtlCol="0">
              <a:spAutoFit/>
            </a:bodyPr>
            <a:lstStyle/>
            <a:p>
              <a:pPr algn="ctr"/>
              <a:r>
                <a:rPr lang="en-US" sz="1200" dirty="0"/>
                <a:t>SDK (HFC)</a:t>
              </a:r>
            </a:p>
          </p:txBody>
        </p:sp>
      </p:grpSp>
      <p:grpSp>
        <p:nvGrpSpPr>
          <p:cNvPr id="31" name="Group 30"/>
          <p:cNvGrpSpPr/>
          <p:nvPr/>
        </p:nvGrpSpPr>
        <p:grpSpPr>
          <a:xfrm>
            <a:off x="3461022" y="1162192"/>
            <a:ext cx="1397932" cy="578274"/>
            <a:chOff x="2397605" y="2782776"/>
            <a:chExt cx="1397932" cy="578274"/>
          </a:xfrm>
        </p:grpSpPr>
        <p:sp>
          <p:nvSpPr>
            <p:cNvPr id="33" name="Rectangle 32"/>
            <p:cNvSpPr/>
            <p:nvPr/>
          </p:nvSpPr>
          <p:spPr>
            <a:xfrm>
              <a:off x="2397605" y="2782776"/>
              <a:ext cx="1397932" cy="5782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tx1"/>
                  </a:solidFill>
                </a:rPr>
                <a:t>Membership</a:t>
              </a:r>
            </a:p>
            <a:p>
              <a:pPr algn="r"/>
              <a:r>
                <a:rPr lang="en-US" sz="1100" dirty="0">
                  <a:solidFill>
                    <a:schemeClr val="tx1"/>
                  </a:solidFill>
                </a:rPr>
                <a:t>Services</a:t>
              </a:r>
              <a:br>
                <a:rPr lang="en-US" sz="1100" dirty="0">
                  <a:solidFill>
                    <a:schemeClr val="tx1"/>
                  </a:solidFill>
                </a:rPr>
              </a:br>
              <a:endParaRPr lang="en-US" sz="1100" dirty="0">
                <a:solidFill>
                  <a:schemeClr val="tx1"/>
                </a:solidFill>
              </a:endParaRPr>
            </a:p>
          </p:txBody>
        </p:sp>
        <p:pic>
          <p:nvPicPr>
            <p:cNvPr id="32" name="Picture 7" descr="Interconnected_icon_bk"/>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9092" y="2833627"/>
              <a:ext cx="497078" cy="51002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6110357" y="1647487"/>
            <a:ext cx="2004490" cy="2820402"/>
            <a:chOff x="6565932" y="1507986"/>
            <a:chExt cx="2004490" cy="2820402"/>
          </a:xfrm>
        </p:grpSpPr>
        <p:sp>
          <p:nvSpPr>
            <p:cNvPr id="34" name="Rounded Rectangle 33"/>
            <p:cNvSpPr/>
            <p:nvPr/>
          </p:nvSpPr>
          <p:spPr>
            <a:xfrm>
              <a:off x="6565932" y="1903822"/>
              <a:ext cx="2004490" cy="2424566"/>
            </a:xfrm>
            <a:prstGeom prst="round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36" name="Rectangle 35"/>
            <p:cNvSpPr/>
            <p:nvPr/>
          </p:nvSpPr>
          <p:spPr>
            <a:xfrm>
              <a:off x="7226218" y="1507986"/>
              <a:ext cx="671980" cy="369332"/>
            </a:xfrm>
            <a:prstGeom prst="rect">
              <a:avLst/>
            </a:prstGeom>
          </p:spPr>
          <p:txBody>
            <a:bodyPr wrap="none">
              <a:spAutoFit/>
            </a:bodyPr>
            <a:lstStyle/>
            <a:p>
              <a:pPr algn="ctr"/>
              <a:r>
                <a:rPr lang="en-US" dirty="0">
                  <a:solidFill>
                    <a:srgbClr val="000000"/>
                  </a:solidFill>
                </a:rPr>
                <a:t>Peer</a:t>
              </a:r>
            </a:p>
          </p:txBody>
        </p:sp>
        <p:sp>
          <p:nvSpPr>
            <p:cNvPr id="37" name="Rounded Rectangle 36"/>
            <p:cNvSpPr/>
            <p:nvPr/>
          </p:nvSpPr>
          <p:spPr>
            <a:xfrm>
              <a:off x="6716331" y="2063616"/>
              <a:ext cx="1703690" cy="372013"/>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Endorser</a:t>
              </a:r>
            </a:p>
          </p:txBody>
        </p:sp>
        <p:sp>
          <p:nvSpPr>
            <p:cNvPr id="38" name="Rectangle 37"/>
            <p:cNvSpPr/>
            <p:nvPr/>
          </p:nvSpPr>
          <p:spPr>
            <a:xfrm>
              <a:off x="6673373" y="3058936"/>
              <a:ext cx="902811" cy="369332"/>
            </a:xfrm>
            <a:prstGeom prst="rect">
              <a:avLst/>
            </a:prstGeom>
          </p:spPr>
          <p:txBody>
            <a:bodyPr wrap="none">
              <a:spAutoFit/>
            </a:bodyPr>
            <a:lstStyle/>
            <a:p>
              <a:pPr algn="ctr"/>
              <a:r>
                <a:rPr lang="en-US" dirty="0">
                  <a:solidFill>
                    <a:srgbClr val="000000"/>
                  </a:solidFill>
                </a:rPr>
                <a:t>Ledger</a:t>
              </a:r>
            </a:p>
          </p:txBody>
        </p:sp>
        <p:grpSp>
          <p:nvGrpSpPr>
            <p:cNvPr id="39" name="Group 38"/>
            <p:cNvGrpSpPr/>
            <p:nvPr/>
          </p:nvGrpSpPr>
          <p:grpSpPr>
            <a:xfrm>
              <a:off x="7983288" y="3129302"/>
              <a:ext cx="432016" cy="114300"/>
              <a:chOff x="2259061" y="4546976"/>
              <a:chExt cx="576021" cy="152400"/>
            </a:xfrm>
          </p:grpSpPr>
          <p:sp>
            <p:nvSpPr>
              <p:cNvPr id="40" name="Rectangle 39"/>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Rectangle 40"/>
              <p:cNvSpPr/>
              <p:nvPr/>
            </p:nvSpPr>
            <p:spPr>
              <a:xfrm>
                <a:off x="2475990"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2" name="Rectangle 4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3" name="Straight Connector 42"/>
              <p:cNvCxnSpPr/>
              <p:nvPr/>
            </p:nvCxnSpPr>
            <p:spPr>
              <a:xfrm>
                <a:off x="2404534" y="4623176"/>
                <a:ext cx="285075" cy="0"/>
              </a:xfrm>
              <a:prstGeom prst="line">
                <a:avLst/>
              </a:prstGeom>
              <a:solidFill>
                <a:schemeClr val="tx2"/>
              </a:solidFill>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4" name="Rounded Rectangle 43"/>
            <p:cNvSpPr/>
            <p:nvPr/>
          </p:nvSpPr>
          <p:spPr>
            <a:xfrm>
              <a:off x="6716331" y="2559526"/>
              <a:ext cx="1698974" cy="380146"/>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Committer</a:t>
              </a:r>
            </a:p>
          </p:txBody>
        </p:sp>
        <p:sp>
          <p:nvSpPr>
            <p:cNvPr id="45" name="Rounded Rectangle 44"/>
            <p:cNvSpPr/>
            <p:nvPr/>
          </p:nvSpPr>
          <p:spPr>
            <a:xfrm>
              <a:off x="7980604" y="3422277"/>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A</a:t>
              </a:r>
            </a:p>
          </p:txBody>
        </p:sp>
        <p:sp>
          <p:nvSpPr>
            <p:cNvPr id="46" name="Rectangle 45"/>
            <p:cNvSpPr/>
            <p:nvPr/>
          </p:nvSpPr>
          <p:spPr>
            <a:xfrm>
              <a:off x="6661053" y="3446546"/>
              <a:ext cx="1287533" cy="369332"/>
            </a:xfrm>
            <a:prstGeom prst="rect">
              <a:avLst/>
            </a:prstGeom>
          </p:spPr>
          <p:txBody>
            <a:bodyPr wrap="none">
              <a:spAutoFit/>
            </a:bodyPr>
            <a:lstStyle/>
            <a:p>
              <a:pPr algn="ctr"/>
              <a:r>
                <a:rPr lang="en-US" dirty="0">
                  <a:solidFill>
                    <a:srgbClr val="000000"/>
                  </a:solidFill>
                </a:rPr>
                <a:t>Chaincode</a:t>
              </a:r>
            </a:p>
          </p:txBody>
        </p:sp>
        <p:sp>
          <p:nvSpPr>
            <p:cNvPr id="47" name="Rounded Rectangle 46"/>
            <p:cNvSpPr/>
            <p:nvPr/>
          </p:nvSpPr>
          <p:spPr>
            <a:xfrm>
              <a:off x="8190025" y="348898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solidFill>
                    <a:srgbClr val="000000"/>
                  </a:solidFill>
                </a:rPr>
                <a:t>B</a:t>
              </a:r>
            </a:p>
          </p:txBody>
        </p:sp>
        <p:grpSp>
          <p:nvGrpSpPr>
            <p:cNvPr id="51" name="Group 50"/>
            <p:cNvGrpSpPr/>
            <p:nvPr/>
          </p:nvGrpSpPr>
          <p:grpSpPr>
            <a:xfrm>
              <a:off x="8094725" y="3904058"/>
              <a:ext cx="230613" cy="276999"/>
              <a:chOff x="1642032" y="3300064"/>
              <a:chExt cx="230613" cy="276999"/>
            </a:xfrm>
          </p:grpSpPr>
          <p:sp>
            <p:nvSpPr>
              <p:cNvPr id="49" name="Oval 48"/>
              <p:cNvSpPr/>
              <p:nvPr/>
            </p:nvSpPr>
            <p:spPr>
              <a:xfrm>
                <a:off x="1642032" y="3325860"/>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0" name="TextBox 49"/>
              <p:cNvSpPr txBox="1"/>
              <p:nvPr/>
            </p:nvSpPr>
            <p:spPr>
              <a:xfrm>
                <a:off x="1644697" y="3300064"/>
                <a:ext cx="227948" cy="276999"/>
              </a:xfrm>
              <a:prstGeom prst="rect">
                <a:avLst/>
              </a:prstGeom>
              <a:noFill/>
            </p:spPr>
            <p:txBody>
              <a:bodyPr wrap="none" rtlCol="0">
                <a:spAutoFit/>
              </a:bodyPr>
              <a:lstStyle/>
              <a:p>
                <a:r>
                  <a:rPr lang="en-US" sz="1200" dirty="0">
                    <a:solidFill>
                      <a:srgbClr val="FF3220"/>
                    </a:solidFill>
                  </a:rPr>
                  <a:t>!</a:t>
                </a:r>
              </a:p>
            </p:txBody>
          </p:sp>
        </p:grpSp>
        <p:sp>
          <p:nvSpPr>
            <p:cNvPr id="52" name="Rectangle 51"/>
            <p:cNvSpPr/>
            <p:nvPr/>
          </p:nvSpPr>
          <p:spPr>
            <a:xfrm>
              <a:off x="6663075" y="3839477"/>
              <a:ext cx="889988" cy="369332"/>
            </a:xfrm>
            <a:prstGeom prst="rect">
              <a:avLst/>
            </a:prstGeom>
          </p:spPr>
          <p:txBody>
            <a:bodyPr wrap="none">
              <a:spAutoFit/>
            </a:bodyPr>
            <a:lstStyle/>
            <a:p>
              <a:pPr algn="ctr"/>
              <a:r>
                <a:rPr lang="en-US" dirty="0">
                  <a:solidFill>
                    <a:srgbClr val="000000"/>
                  </a:solidFill>
                </a:rPr>
                <a:t>Events</a:t>
              </a:r>
            </a:p>
          </p:txBody>
        </p:sp>
      </p:grpSp>
      <p:cxnSp>
        <p:nvCxnSpPr>
          <p:cNvPr id="58" name="Straight Arrow Connector 57"/>
          <p:cNvCxnSpPr/>
          <p:nvPr/>
        </p:nvCxnSpPr>
        <p:spPr>
          <a:xfrm>
            <a:off x="2668647" y="2426290"/>
            <a:ext cx="3581874" cy="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2" idx="3"/>
            <a:endCxn id="62" idx="1"/>
          </p:cNvCxnSpPr>
          <p:nvPr/>
        </p:nvCxnSpPr>
        <p:spPr>
          <a:xfrm>
            <a:off x="2659504" y="2636603"/>
            <a:ext cx="1174603" cy="1005435"/>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778884" y="3313190"/>
            <a:ext cx="342607" cy="240131"/>
            <a:chOff x="3053916" y="6186281"/>
            <a:chExt cx="456809" cy="320175"/>
          </a:xfrm>
        </p:grpSpPr>
        <p:sp>
          <p:nvSpPr>
            <p:cNvPr id="65" name="Rectangle 64"/>
            <p:cNvSpPr/>
            <p:nvPr/>
          </p:nvSpPr>
          <p:spPr>
            <a:xfrm>
              <a:off x="3053916" y="6272185"/>
              <a:ext cx="456809" cy="234271"/>
            </a:xfrm>
            <a:prstGeom prst="rect">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6" name="Oval 65"/>
            <p:cNvSpPr/>
            <p:nvPr/>
          </p:nvSpPr>
          <p:spPr>
            <a:xfrm>
              <a:off x="3384550" y="6362700"/>
              <a:ext cx="45719" cy="45719"/>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67" name="Straight Connector 66"/>
            <p:cNvCxnSpPr/>
            <p:nvPr/>
          </p:nvCxnSpPr>
          <p:spPr>
            <a:xfrm flipV="1">
              <a:off x="3053916" y="6189456"/>
              <a:ext cx="423374" cy="8273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474115" y="6186281"/>
              <a:ext cx="0" cy="82729"/>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stCxn id="62" idx="3"/>
            <a:endCxn id="44" idx="1"/>
          </p:cNvCxnSpPr>
          <p:nvPr/>
        </p:nvCxnSpPr>
        <p:spPr>
          <a:xfrm flipV="1">
            <a:off x="5543423" y="2889101"/>
            <a:ext cx="717333" cy="752937"/>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0" idx="3"/>
          </p:cNvCxnSpPr>
          <p:nvPr/>
        </p:nvCxnSpPr>
        <p:spPr>
          <a:xfrm>
            <a:off x="7869763" y="4182059"/>
            <a:ext cx="785713" cy="1"/>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4159988" y="4455323"/>
            <a:ext cx="1071606" cy="230832"/>
          </a:xfrm>
          <a:prstGeom prst="rect">
            <a:avLst/>
          </a:prstGeom>
          <a:noFill/>
        </p:spPr>
        <p:txBody>
          <a:bodyPr wrap="square" rtlCol="0">
            <a:spAutoFit/>
          </a:bodyPr>
          <a:lstStyle/>
          <a:p>
            <a:r>
              <a:rPr lang="en-US" sz="900" dirty="0"/>
              <a:t>Ordering-Service</a:t>
            </a:r>
          </a:p>
        </p:txBody>
      </p:sp>
      <p:grpSp>
        <p:nvGrpSpPr>
          <p:cNvPr id="60" name="Group 59"/>
          <p:cNvGrpSpPr/>
          <p:nvPr/>
        </p:nvGrpSpPr>
        <p:grpSpPr>
          <a:xfrm>
            <a:off x="3834106" y="2837535"/>
            <a:ext cx="1709316" cy="1609006"/>
            <a:chOff x="3620745" y="2847577"/>
            <a:chExt cx="1709316" cy="1609006"/>
          </a:xfrm>
        </p:grpSpPr>
        <p:sp>
          <p:nvSpPr>
            <p:cNvPr id="62" name="Rounded Rectangle 61"/>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3" name="Rounded Rectangle 62"/>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70" name="Rounded Rectangle 69"/>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sp>
          <p:nvSpPr>
            <p:cNvPr id="71" name="Rounded Rectangle 70"/>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cxnSp>
          <p:nvCxnSpPr>
            <p:cNvPr id="72" name="Straight Connector 71"/>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0" name="Rounded Rectangle 79"/>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O</a:t>
              </a:r>
            </a:p>
          </p:txBody>
        </p:sp>
      </p:grpSp>
      <p:grpSp>
        <p:nvGrpSpPr>
          <p:cNvPr id="81" name="Group 80"/>
          <p:cNvGrpSpPr/>
          <p:nvPr/>
        </p:nvGrpSpPr>
        <p:grpSpPr>
          <a:xfrm>
            <a:off x="5601412" y="1217179"/>
            <a:ext cx="884480" cy="464726"/>
            <a:chOff x="8203321" y="3097576"/>
            <a:chExt cx="866669" cy="411867"/>
          </a:xfrm>
        </p:grpSpPr>
        <p:sp>
          <p:nvSpPr>
            <p:cNvPr id="82" name="Rectangle 81"/>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solidFill>
              </a:endParaRPr>
            </a:p>
          </p:txBody>
        </p:sp>
        <p:pic>
          <p:nvPicPr>
            <p:cNvPr id="84" name="Picture 83"/>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85" name="TextBox 84"/>
            <p:cNvSpPr txBox="1"/>
            <p:nvPr/>
          </p:nvSpPr>
          <p:spPr>
            <a:xfrm>
              <a:off x="8314937" y="3174808"/>
              <a:ext cx="289100" cy="189291"/>
            </a:xfrm>
            <a:prstGeom prst="rect">
              <a:avLst/>
            </a:prstGeom>
            <a:noFill/>
            <a:ln>
              <a:solidFill>
                <a:schemeClr val="tx2"/>
              </a:solidFill>
            </a:ln>
          </p:spPr>
          <p:txBody>
            <a:bodyPr wrap="square" rtlCol="0">
              <a:spAutoFit/>
            </a:bodyPr>
            <a:lstStyle/>
            <a:p>
              <a:pPr marL="214308" indent="-214308">
                <a:buFont typeface="Wingdings" charset="2"/>
                <a:buChar char="ü"/>
              </a:pPr>
              <a:r>
                <a:rPr lang="en-US" sz="788" dirty="0">
                  <a:solidFill>
                    <a:schemeClr val="tx2"/>
                  </a:solidFill>
                  <a:cs typeface="Helvetica Neue"/>
                </a:rPr>
                <a:t> </a:t>
              </a:r>
            </a:p>
          </p:txBody>
        </p:sp>
      </p:grpSp>
      <p:sp>
        <p:nvSpPr>
          <p:cNvPr id="86" name="TextBox 85"/>
          <p:cNvSpPr txBox="1"/>
          <p:nvPr/>
        </p:nvSpPr>
        <p:spPr>
          <a:xfrm>
            <a:off x="5642757" y="961962"/>
            <a:ext cx="801791" cy="246221"/>
          </a:xfrm>
          <a:prstGeom prst="rect">
            <a:avLst/>
          </a:prstGeom>
          <a:noFill/>
          <a:effectLst/>
        </p:spPr>
        <p:txBody>
          <a:bodyPr wrap="square" rtlCol="0">
            <a:spAutoFit/>
          </a:bodyPr>
          <a:lstStyle/>
          <a:p>
            <a:pPr algn="ctr"/>
            <a:r>
              <a:rPr lang="en-US" sz="1000" dirty="0">
                <a:cs typeface="Calibri"/>
              </a:rPr>
              <a:t>Fabric-CA</a:t>
            </a:r>
          </a:p>
        </p:txBody>
      </p:sp>
      <p:grpSp>
        <p:nvGrpSpPr>
          <p:cNvPr id="87" name="Group 86"/>
          <p:cNvGrpSpPr/>
          <p:nvPr/>
        </p:nvGrpSpPr>
        <p:grpSpPr>
          <a:xfrm>
            <a:off x="1771033" y="1223350"/>
            <a:ext cx="884480" cy="464726"/>
            <a:chOff x="8203321" y="3097576"/>
            <a:chExt cx="866669" cy="411867"/>
          </a:xfrm>
        </p:grpSpPr>
        <p:sp>
          <p:nvSpPr>
            <p:cNvPr id="88" name="Rectangle 87"/>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solidFill>
              </a:endParaRPr>
            </a:p>
          </p:txBody>
        </p:sp>
        <p:pic>
          <p:nvPicPr>
            <p:cNvPr id="89" name="Picture 88"/>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90" name="TextBox 89"/>
            <p:cNvSpPr txBox="1"/>
            <p:nvPr/>
          </p:nvSpPr>
          <p:spPr>
            <a:xfrm>
              <a:off x="8314937" y="3174808"/>
              <a:ext cx="289100" cy="189291"/>
            </a:xfrm>
            <a:prstGeom prst="rect">
              <a:avLst/>
            </a:prstGeom>
            <a:noFill/>
            <a:ln>
              <a:solidFill>
                <a:schemeClr val="tx2"/>
              </a:solidFill>
            </a:ln>
          </p:spPr>
          <p:txBody>
            <a:bodyPr wrap="square" rtlCol="0">
              <a:spAutoFit/>
            </a:bodyPr>
            <a:lstStyle/>
            <a:p>
              <a:pPr marL="214308" indent="-214308">
                <a:buFont typeface="Wingdings" charset="2"/>
                <a:buChar char="ü"/>
              </a:pPr>
              <a:r>
                <a:rPr lang="en-US" sz="788" dirty="0">
                  <a:solidFill>
                    <a:schemeClr val="tx2"/>
                  </a:solidFill>
                  <a:cs typeface="Helvetica Neue"/>
                </a:rPr>
                <a:t> </a:t>
              </a:r>
            </a:p>
          </p:txBody>
        </p:sp>
      </p:grpSp>
      <p:sp>
        <p:nvSpPr>
          <p:cNvPr id="91" name="TextBox 90"/>
          <p:cNvSpPr txBox="1"/>
          <p:nvPr/>
        </p:nvSpPr>
        <p:spPr>
          <a:xfrm>
            <a:off x="1741709" y="971105"/>
            <a:ext cx="943129" cy="246221"/>
          </a:xfrm>
          <a:prstGeom prst="rect">
            <a:avLst/>
          </a:prstGeom>
          <a:noFill/>
          <a:effectLst/>
        </p:spPr>
        <p:txBody>
          <a:bodyPr wrap="square" rtlCol="0">
            <a:spAutoFit/>
          </a:bodyPr>
          <a:lstStyle/>
          <a:p>
            <a:pPr algn="ctr"/>
            <a:r>
              <a:rPr lang="en-US" sz="1000">
                <a:cs typeface="Calibri"/>
              </a:rPr>
              <a:t>External-CA</a:t>
            </a:r>
            <a:endParaRPr lang="en-US" sz="1000" dirty="0">
              <a:cs typeface="Calibri"/>
            </a:endParaRPr>
          </a:p>
        </p:txBody>
      </p:sp>
      <p:cxnSp>
        <p:nvCxnSpPr>
          <p:cNvPr id="92" name="Straight Arrow Connector 91"/>
          <p:cNvCxnSpPr>
            <a:stCxn id="33" idx="3"/>
            <a:endCxn id="82" idx="1"/>
          </p:cNvCxnSpPr>
          <p:nvPr/>
        </p:nvCxnSpPr>
        <p:spPr>
          <a:xfrm flipV="1">
            <a:off x="4858954" y="1449543"/>
            <a:ext cx="742458" cy="1787"/>
          </a:xfrm>
          <a:prstGeom prst="straightConnector1">
            <a:avLst/>
          </a:prstGeom>
          <a:ln w="19050" cmpd="sng">
            <a:solidFill>
              <a:srgbClr val="266FC0"/>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8" idx="3"/>
            <a:endCxn id="33" idx="1"/>
          </p:cNvCxnSpPr>
          <p:nvPr/>
        </p:nvCxnSpPr>
        <p:spPr>
          <a:xfrm flipV="1">
            <a:off x="2655514" y="1451330"/>
            <a:ext cx="805509" cy="4383"/>
          </a:xfrm>
          <a:prstGeom prst="straightConnector1">
            <a:avLst/>
          </a:prstGeom>
          <a:ln w="19050" cmpd="sng">
            <a:solidFill>
              <a:schemeClr val="tx2"/>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6010364" y="4629737"/>
            <a:ext cx="2247316" cy="276999"/>
          </a:xfrm>
          <a:prstGeom prst="rect">
            <a:avLst/>
          </a:prstGeom>
          <a:noFill/>
        </p:spPr>
        <p:txBody>
          <a:bodyPr wrap="square" rtlCol="0">
            <a:spAutoFit/>
          </a:bodyPr>
          <a:lstStyle/>
          <a:p>
            <a:pPr algn="ctr"/>
            <a:r>
              <a:rPr lang="en-US" sz="1200" dirty="0"/>
              <a:t>Hyperledger Fabric Network</a:t>
            </a:r>
          </a:p>
        </p:txBody>
      </p:sp>
      <p:sp>
        <p:nvSpPr>
          <p:cNvPr id="83" name="TextBox 82"/>
          <p:cNvSpPr txBox="1"/>
          <p:nvPr/>
        </p:nvSpPr>
        <p:spPr>
          <a:xfrm>
            <a:off x="4758620" y="1249373"/>
            <a:ext cx="943129" cy="215444"/>
          </a:xfrm>
          <a:prstGeom prst="rect">
            <a:avLst/>
          </a:prstGeom>
          <a:ln w="19050" cmpd="sng">
            <a:no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wrap="square" rtlCol="0">
            <a:spAutoFit/>
          </a:bodyPr>
          <a:lstStyle/>
          <a:p>
            <a:pPr algn="ctr"/>
            <a:r>
              <a:rPr lang="en-US" sz="800" dirty="0">
                <a:cs typeface="Calibri"/>
              </a:rPr>
              <a:t>optional</a:t>
            </a:r>
            <a:endParaRPr lang="en-US" sz="1000" dirty="0">
              <a:cs typeface="Calibri"/>
            </a:endParaRPr>
          </a:p>
        </p:txBody>
      </p:sp>
      <p:sp>
        <p:nvSpPr>
          <p:cNvPr id="75" name="TextBox 74"/>
          <p:cNvSpPr txBox="1"/>
          <p:nvPr/>
        </p:nvSpPr>
        <p:spPr>
          <a:xfrm>
            <a:off x="2584376" y="1261928"/>
            <a:ext cx="943129" cy="215444"/>
          </a:xfrm>
          <a:prstGeom prst="rect">
            <a:avLst/>
          </a:prstGeom>
          <a:noFill/>
          <a:effectLst/>
        </p:spPr>
        <p:txBody>
          <a:bodyPr wrap="square" rtlCol="0">
            <a:spAutoFit/>
          </a:bodyPr>
          <a:lstStyle/>
          <a:p>
            <a:pPr algn="ctr"/>
            <a:r>
              <a:rPr lang="en-US" sz="800" dirty="0">
                <a:cs typeface="Calibri"/>
              </a:rPr>
              <a:t>optional</a:t>
            </a:r>
            <a:endParaRPr lang="en-US" sz="1000" dirty="0">
              <a:cs typeface="Calibri"/>
            </a:endParaRPr>
          </a:p>
        </p:txBody>
      </p:sp>
      <p:grpSp>
        <p:nvGrpSpPr>
          <p:cNvPr id="102" name="Group 101">
            <a:extLst>
              <a:ext uri="{FF2B5EF4-FFF2-40B4-BE49-F238E27FC236}">
                <a16:creationId xmlns:a16="http://schemas.microsoft.com/office/drawing/2014/main" id="{40A456D6-F49D-5D4D-895E-53929943BA14}"/>
              </a:ext>
            </a:extLst>
          </p:cNvPr>
          <p:cNvGrpSpPr/>
          <p:nvPr/>
        </p:nvGrpSpPr>
        <p:grpSpPr>
          <a:xfrm>
            <a:off x="7871168" y="1031881"/>
            <a:ext cx="354666" cy="574130"/>
            <a:chOff x="5701137" y="2384637"/>
            <a:chExt cx="1133935" cy="1812371"/>
          </a:xfrm>
        </p:grpSpPr>
        <p:sp>
          <p:nvSpPr>
            <p:cNvPr id="103" name="Oval 102">
              <a:extLst>
                <a:ext uri="{FF2B5EF4-FFF2-40B4-BE49-F238E27FC236}">
                  <a16:creationId xmlns:a16="http://schemas.microsoft.com/office/drawing/2014/main" id="{637475B5-D2DE-024D-A8A9-AF1C044A898A}"/>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a:solidFill>
                  <a:srgbClr val="FFFFFF"/>
                </a:solidFill>
              </a:endParaRPr>
            </a:p>
          </p:txBody>
        </p:sp>
        <p:sp>
          <p:nvSpPr>
            <p:cNvPr id="104" name="Round Same Side Corner Rectangle 103">
              <a:extLst>
                <a:ext uri="{FF2B5EF4-FFF2-40B4-BE49-F238E27FC236}">
                  <a16:creationId xmlns:a16="http://schemas.microsoft.com/office/drawing/2014/main" id="{027FAEF8-7373-EE43-A4CD-BD56384103C1}"/>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a:solidFill>
                  <a:srgbClr val="FFFFFF"/>
                </a:solidFill>
              </a:endParaRPr>
            </a:p>
          </p:txBody>
        </p:sp>
      </p:grpSp>
      <p:grpSp>
        <p:nvGrpSpPr>
          <p:cNvPr id="105" name="Group 104">
            <a:extLst>
              <a:ext uri="{FF2B5EF4-FFF2-40B4-BE49-F238E27FC236}">
                <a16:creationId xmlns:a16="http://schemas.microsoft.com/office/drawing/2014/main" id="{4836B16A-01D3-CF42-8973-5C9649DD622D}"/>
              </a:ext>
            </a:extLst>
          </p:cNvPr>
          <p:cNvGrpSpPr/>
          <p:nvPr/>
        </p:nvGrpSpPr>
        <p:grpSpPr>
          <a:xfrm>
            <a:off x="7186790" y="1079972"/>
            <a:ext cx="795592" cy="574130"/>
            <a:chOff x="5502369" y="3560517"/>
            <a:chExt cx="940626" cy="694408"/>
          </a:xfrm>
        </p:grpSpPr>
        <p:sp>
          <p:nvSpPr>
            <p:cNvPr id="106" name="TextBox 105">
              <a:extLst>
                <a:ext uri="{FF2B5EF4-FFF2-40B4-BE49-F238E27FC236}">
                  <a16:creationId xmlns:a16="http://schemas.microsoft.com/office/drawing/2014/main" id="{8B15D5CA-2B83-F04C-8A2B-557921E93586}"/>
                </a:ext>
              </a:extLst>
            </p:cNvPr>
            <p:cNvSpPr txBox="1"/>
            <p:nvPr/>
          </p:nvSpPr>
          <p:spPr>
            <a:xfrm>
              <a:off x="5502369" y="3873171"/>
              <a:ext cx="615698" cy="279190"/>
            </a:xfrm>
            <a:prstGeom prst="rect">
              <a:avLst/>
            </a:prstGeom>
            <a:noFill/>
            <a:effectLst/>
          </p:spPr>
          <p:txBody>
            <a:bodyPr wrap="square" rtlCol="0">
              <a:spAutoFit/>
            </a:bodyPr>
            <a:lstStyle/>
            <a:p>
              <a:pPr algn="ctr"/>
              <a:r>
                <a:rPr lang="en-US" sz="900" dirty="0">
                  <a:cs typeface="Calibri"/>
                </a:rPr>
                <a:t>Admin</a:t>
              </a:r>
              <a:endParaRPr lang="en-US" sz="300" dirty="0">
                <a:cs typeface="Calibri"/>
              </a:endParaRPr>
            </a:p>
          </p:txBody>
        </p:sp>
        <p:grpSp>
          <p:nvGrpSpPr>
            <p:cNvPr id="107" name="Group 106">
              <a:extLst>
                <a:ext uri="{FF2B5EF4-FFF2-40B4-BE49-F238E27FC236}">
                  <a16:creationId xmlns:a16="http://schemas.microsoft.com/office/drawing/2014/main" id="{1ABB4E93-B9FC-1149-9D41-0B7D07C3370D}"/>
                </a:ext>
              </a:extLst>
            </p:cNvPr>
            <p:cNvGrpSpPr/>
            <p:nvPr/>
          </p:nvGrpSpPr>
          <p:grpSpPr>
            <a:xfrm>
              <a:off x="6023675" y="3560517"/>
              <a:ext cx="419320" cy="694408"/>
              <a:chOff x="5701137" y="2384637"/>
              <a:chExt cx="1133935" cy="1812371"/>
            </a:xfrm>
          </p:grpSpPr>
          <p:sp>
            <p:nvSpPr>
              <p:cNvPr id="108" name="Oval 107">
                <a:extLst>
                  <a:ext uri="{FF2B5EF4-FFF2-40B4-BE49-F238E27FC236}">
                    <a16:creationId xmlns:a16="http://schemas.microsoft.com/office/drawing/2014/main" id="{73D43CA3-37C8-E742-865B-2FA642D6447C}"/>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a:solidFill>
                    <a:srgbClr val="FFFFFF"/>
                  </a:solidFill>
                </a:endParaRPr>
              </a:p>
            </p:txBody>
          </p:sp>
          <p:sp>
            <p:nvSpPr>
              <p:cNvPr id="109" name="Round Same Side Corner Rectangle 108">
                <a:extLst>
                  <a:ext uri="{FF2B5EF4-FFF2-40B4-BE49-F238E27FC236}">
                    <a16:creationId xmlns:a16="http://schemas.microsoft.com/office/drawing/2014/main" id="{3641BCA7-A776-AA46-9788-0B46EECE7E77}"/>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a:solidFill>
                    <a:srgbClr val="FFFFFF"/>
                  </a:solidFill>
                </a:endParaRPr>
              </a:p>
            </p:txBody>
          </p:sp>
        </p:grpSp>
      </p:grpSp>
    </p:spTree>
    <p:extLst>
      <p:ext uri="{BB962C8B-B14F-4D97-AF65-F5344CB8AC3E}">
        <p14:creationId xmlns:p14="http://schemas.microsoft.com/office/powerpoint/2010/main" val="3608359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5730" y="144465"/>
            <a:ext cx="7768590" cy="560930"/>
          </a:xfrm>
        </p:spPr>
        <p:txBody>
          <a:bodyPr/>
          <a:lstStyle/>
          <a:p>
            <a:r>
              <a:rPr lang="en-US" b="1" dirty="0">
                <a:solidFill>
                  <a:schemeClr val="tx2"/>
                </a:solidFill>
              </a:rPr>
              <a:t>Hyperledger Fabric components</a:t>
            </a:r>
          </a:p>
        </p:txBody>
      </p:sp>
      <p:sp>
        <p:nvSpPr>
          <p:cNvPr id="3" name="Text Placeholder 2"/>
          <p:cNvSpPr>
            <a:spLocks noGrp="1"/>
          </p:cNvSpPr>
          <p:nvPr>
            <p:ph type="body" sz="quarter" idx="22"/>
          </p:nvPr>
        </p:nvSpPr>
        <p:spPr>
          <a:xfrm>
            <a:off x="246576" y="812683"/>
            <a:ext cx="8897424" cy="3262929"/>
          </a:xfrm>
        </p:spPr>
        <p:txBody>
          <a:bodyPr>
            <a:normAutofit/>
          </a:bodyPr>
          <a:lstStyle/>
          <a:p>
            <a:r>
              <a:rPr lang="en-US" sz="1600" dirty="0"/>
              <a:t>Hyperledger has three components: </a:t>
            </a:r>
          </a:p>
          <a:p>
            <a:pPr lvl="1"/>
            <a:r>
              <a:rPr lang="en-US" sz="1600" b="1" dirty="0">
                <a:solidFill>
                  <a:srgbClr val="FF0000"/>
                </a:solidFill>
              </a:rPr>
              <a:t>Membership services </a:t>
            </a:r>
            <a:r>
              <a:rPr lang="en-US" sz="1600" dirty="0"/>
              <a:t>– which manages digital certificates and access, </a:t>
            </a:r>
          </a:p>
          <a:p>
            <a:pPr lvl="1"/>
            <a:r>
              <a:rPr lang="en-US" sz="1600" b="1" dirty="0">
                <a:solidFill>
                  <a:srgbClr val="FF0000"/>
                </a:solidFill>
              </a:rPr>
              <a:t>ordering service </a:t>
            </a:r>
            <a:r>
              <a:rPr lang="en-US" sz="1600" dirty="0"/>
              <a:t>– which keeps the peers in alignment, </a:t>
            </a:r>
          </a:p>
          <a:p>
            <a:pPr lvl="1"/>
            <a:r>
              <a:rPr lang="en-US" sz="1600" dirty="0"/>
              <a:t>and </a:t>
            </a:r>
            <a:r>
              <a:rPr lang="en-US" sz="1600" b="1" dirty="0">
                <a:solidFill>
                  <a:srgbClr val="FF0000"/>
                </a:solidFill>
              </a:rPr>
              <a:t>peers</a:t>
            </a:r>
            <a:r>
              <a:rPr lang="en-US" sz="1600" dirty="0"/>
              <a:t> – which hold the ledger. </a:t>
            </a:r>
          </a:p>
          <a:p>
            <a:pPr lvl="2"/>
            <a:r>
              <a:rPr lang="en-US" sz="1600" dirty="0"/>
              <a:t>A peer is also where </a:t>
            </a:r>
            <a:r>
              <a:rPr lang="en-US" sz="1600" b="1" dirty="0">
                <a:solidFill>
                  <a:schemeClr val="tx2"/>
                </a:solidFill>
              </a:rPr>
              <a:t>chaincode</a:t>
            </a:r>
            <a:r>
              <a:rPr lang="en-US" sz="1600" dirty="0"/>
              <a:t>, also known as smart contracts, are executed. </a:t>
            </a:r>
          </a:p>
          <a:p>
            <a:pPr lvl="2"/>
            <a:r>
              <a:rPr lang="en-US" sz="1600" dirty="0"/>
              <a:t>Membership and ordering services align well to being centralized.  </a:t>
            </a:r>
          </a:p>
          <a:p>
            <a:pPr lvl="1"/>
            <a:r>
              <a:rPr lang="en-US" sz="1600" b="1" dirty="0">
                <a:solidFill>
                  <a:schemeClr val="tx2"/>
                </a:solidFill>
              </a:rPr>
              <a:t>Peers</a:t>
            </a:r>
            <a:r>
              <a:rPr lang="en-US" sz="1600" dirty="0"/>
              <a:t>, on the other hand, can be distributed and placed anywhere you desire in the world. </a:t>
            </a:r>
          </a:p>
          <a:p>
            <a:pPr lvl="1"/>
            <a:r>
              <a:rPr lang="en-US" sz="1600" dirty="0"/>
              <a:t>Each member of the Hyperledger network should have their own peer. </a:t>
            </a:r>
          </a:p>
          <a:p>
            <a:pPr lvl="1"/>
            <a:r>
              <a:rPr lang="en-US" sz="1600" dirty="0"/>
              <a:t>The </a:t>
            </a:r>
            <a:r>
              <a:rPr lang="en-US" sz="1600" dirty="0">
                <a:solidFill>
                  <a:schemeClr val="tx2"/>
                </a:solidFill>
              </a:rPr>
              <a:t>channels</a:t>
            </a:r>
            <a:r>
              <a:rPr lang="en-US" sz="1600" dirty="0"/>
              <a:t> (databases) that a peer subscribes to, and transacts against, determines the member’s role and capabilities in the blockchain network.</a:t>
            </a:r>
          </a:p>
        </p:txBody>
      </p:sp>
      <p:sp>
        <p:nvSpPr>
          <p:cNvPr id="4" name="Rectangle 3"/>
          <p:cNvSpPr/>
          <p:nvPr/>
        </p:nvSpPr>
        <p:spPr>
          <a:xfrm>
            <a:off x="246576" y="4251950"/>
            <a:ext cx="8897424" cy="369332"/>
          </a:xfrm>
          <a:prstGeom prst="rect">
            <a:avLst/>
          </a:prstGeom>
        </p:spPr>
        <p:txBody>
          <a:bodyPr wrap="square">
            <a:spAutoFit/>
          </a:bodyPr>
          <a:lstStyle/>
          <a:p>
            <a:r>
              <a:rPr lang="en-US" sz="1400" dirty="0"/>
              <a:t>https://</a:t>
            </a:r>
            <a:r>
              <a:rPr lang="en-US" sz="1400" dirty="0" err="1"/>
              <a:t>www.ibm.com</a:t>
            </a:r>
            <a:r>
              <a:rPr lang="en-US" sz="1400" dirty="0"/>
              <a:t>/blogs/systems/blockchain-how-should-you-organize-your-peers</a:t>
            </a:r>
            <a:r>
              <a:rPr lang="en-US" dirty="0"/>
              <a:t>/</a:t>
            </a:r>
          </a:p>
        </p:txBody>
      </p:sp>
    </p:spTree>
    <p:extLst>
      <p:ext uri="{BB962C8B-B14F-4D97-AF65-F5344CB8AC3E}">
        <p14:creationId xmlns:p14="http://schemas.microsoft.com/office/powerpoint/2010/main" val="291132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082697-97F2-1643-823E-E9BE0FCE5794}"/>
              </a:ext>
            </a:extLst>
          </p:cNvPr>
          <p:cNvSpPr>
            <a:spLocks noGrp="1"/>
          </p:cNvSpPr>
          <p:nvPr>
            <p:ph type="body" sz="quarter" idx="13"/>
          </p:nvPr>
        </p:nvSpPr>
        <p:spPr>
          <a:xfrm>
            <a:off x="308610" y="1767524"/>
            <a:ext cx="8012430" cy="1011698"/>
          </a:xfrm>
        </p:spPr>
        <p:txBody>
          <a:bodyPr>
            <a:noAutofit/>
          </a:bodyPr>
          <a:lstStyle/>
          <a:p>
            <a:pPr algn="ctr"/>
            <a:r>
              <a:rPr lang="en-US" sz="4000" b="1" dirty="0"/>
              <a:t>IBM Cloud and </a:t>
            </a:r>
          </a:p>
          <a:p>
            <a:pPr algn="ctr"/>
            <a:r>
              <a:rPr lang="en-US" sz="4000" b="1" dirty="0"/>
              <a:t>     Hyperledger SaaS</a:t>
            </a:r>
          </a:p>
        </p:txBody>
      </p:sp>
    </p:spTree>
    <p:extLst>
      <p:ext uri="{BB962C8B-B14F-4D97-AF65-F5344CB8AC3E}">
        <p14:creationId xmlns:p14="http://schemas.microsoft.com/office/powerpoint/2010/main" val="2991015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228A-72E9-4D25-B345-3AB721FEBA68}"/>
              </a:ext>
            </a:extLst>
          </p:cNvPr>
          <p:cNvSpPr>
            <a:spLocks noGrp="1"/>
          </p:cNvSpPr>
          <p:nvPr>
            <p:ph type="title"/>
          </p:nvPr>
        </p:nvSpPr>
        <p:spPr/>
        <p:txBody>
          <a:bodyPr>
            <a:normAutofit fontScale="90000"/>
          </a:bodyPr>
          <a:lstStyle/>
          <a:p>
            <a:r>
              <a:rPr lang="en-US" dirty="0"/>
              <a:t> </a:t>
            </a:r>
          </a:p>
        </p:txBody>
      </p:sp>
      <p:sp>
        <p:nvSpPr>
          <p:cNvPr id="3" name="Slide Number Placeholder 2">
            <a:extLst>
              <a:ext uri="{FF2B5EF4-FFF2-40B4-BE49-F238E27FC236}">
                <a16:creationId xmlns:a16="http://schemas.microsoft.com/office/drawing/2014/main" id="{3ABD6E70-6F8D-4BA4-9B96-8C44332B3775}"/>
              </a:ext>
            </a:extLst>
          </p:cNvPr>
          <p:cNvSpPr>
            <a:spLocks noGrp="1"/>
          </p:cNvSpPr>
          <p:nvPr>
            <p:ph type="sldNum" idx="12"/>
          </p:nvPr>
        </p:nvSpPr>
        <p:spPr/>
        <p:txBody>
          <a:bodyPr/>
          <a:lstStyle/>
          <a:p>
            <a:pPr algn="l">
              <a:buClr>
                <a:srgbClr val="434343"/>
              </a:buClr>
              <a:buSzPct val="25000"/>
            </a:pPr>
            <a:fld id="{00000000-1234-1234-1234-123412341234}" type="slidenum">
              <a:rPr lang="en-US" sz="1000">
                <a:solidFill>
                  <a:srgbClr val="434343"/>
                </a:solidFill>
                <a:latin typeface="Arial"/>
                <a:ea typeface="Arial"/>
                <a:cs typeface="Arial"/>
                <a:sym typeface="Arial"/>
              </a:rPr>
              <a:pPr algn="l">
                <a:buClr>
                  <a:srgbClr val="434343"/>
                </a:buClr>
                <a:buSzPct val="25000"/>
              </a:pPr>
              <a:t>59</a:t>
            </a:fld>
            <a:endParaRPr lang="en-US" sz="1000">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D75B5C37-75D8-47FA-9930-DE815F13B47E}"/>
              </a:ext>
            </a:extLst>
          </p:cNvPr>
          <p:cNvSpPr>
            <a:spLocks noGrp="1"/>
          </p:cNvSpPr>
          <p:nvPr>
            <p:ph type="body" idx="1"/>
          </p:nvPr>
        </p:nvSpPr>
        <p:spPr/>
        <p:txBody>
          <a:bodyPr/>
          <a:lstStyle/>
          <a:p>
            <a:r>
              <a:rPr lang="en-US" dirty="0"/>
              <a:t> </a:t>
            </a:r>
          </a:p>
        </p:txBody>
      </p:sp>
      <p:pic>
        <p:nvPicPr>
          <p:cNvPr id="5" name="Picture 4">
            <a:extLst>
              <a:ext uri="{FF2B5EF4-FFF2-40B4-BE49-F238E27FC236}">
                <a16:creationId xmlns:a16="http://schemas.microsoft.com/office/drawing/2014/main" id="{4D1114D4-86CF-446E-BA44-57668875EFC6}"/>
              </a:ext>
            </a:extLst>
          </p:cNvPr>
          <p:cNvPicPr>
            <a:picLocks noChangeAspect="1"/>
          </p:cNvPicPr>
          <p:nvPr/>
        </p:nvPicPr>
        <p:blipFill>
          <a:blip r:embed="rId2"/>
          <a:stretch>
            <a:fillRect/>
          </a:stretch>
        </p:blipFill>
        <p:spPr>
          <a:xfrm>
            <a:off x="0" y="318053"/>
            <a:ext cx="9144000" cy="4210585"/>
          </a:xfrm>
          <a:prstGeom prst="rect">
            <a:avLst/>
          </a:prstGeom>
        </p:spPr>
      </p:pic>
    </p:spTree>
    <p:extLst>
      <p:ext uri="{BB962C8B-B14F-4D97-AF65-F5344CB8AC3E}">
        <p14:creationId xmlns:p14="http://schemas.microsoft.com/office/powerpoint/2010/main" val="344656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2"/>
                </a:solidFill>
              </a:rPr>
              <a:t>Spectrum of </a:t>
            </a:r>
            <a:r>
              <a:rPr lang="en-US" b="1" dirty="0" err="1">
                <a:solidFill>
                  <a:schemeClr val="tx2"/>
                </a:solidFill>
              </a:rPr>
              <a:t>Blockchains</a:t>
            </a:r>
            <a:endParaRPr lang="en-US" b="1" dirty="0">
              <a:solidFill>
                <a:schemeClr val="tx2"/>
              </a:solidFill>
            </a:endParaRPr>
          </a:p>
        </p:txBody>
      </p:sp>
      <p:sp>
        <p:nvSpPr>
          <p:cNvPr id="3" name="Slide Number Placeholder 2"/>
          <p:cNvSpPr>
            <a:spLocks noGrp="1"/>
          </p:cNvSpPr>
          <p:nvPr>
            <p:ph type="sldNum" idx="12"/>
          </p:nvPr>
        </p:nvSpPr>
        <p:spPr/>
        <p:txBody>
          <a:bodyPr/>
          <a:lstStyle/>
          <a:p>
            <a:pPr algn="l">
              <a:buClr>
                <a:srgbClr val="434343"/>
              </a:buClr>
              <a:buSzPct val="25000"/>
            </a:pPr>
            <a:fld id="{00000000-1234-1234-1234-123412341234}" type="slidenum">
              <a:rPr lang="en-US" sz="1000">
                <a:solidFill>
                  <a:srgbClr val="434343"/>
                </a:solidFill>
                <a:latin typeface="Arial"/>
                <a:ea typeface="Arial"/>
                <a:cs typeface="Arial"/>
                <a:sym typeface="Arial"/>
              </a:rPr>
              <a:pPr algn="l">
                <a:buClr>
                  <a:srgbClr val="434343"/>
                </a:buClr>
                <a:buSzPct val="25000"/>
              </a:pPr>
              <a:t>6</a:t>
            </a:fld>
            <a:endParaRPr lang="en-US" sz="1000">
              <a:solidFill>
                <a:srgbClr val="434343"/>
              </a:solidFill>
              <a:latin typeface="Arial"/>
              <a:ea typeface="Arial"/>
              <a:cs typeface="Arial"/>
              <a:sym typeface="Arial"/>
            </a:endParaRPr>
          </a:p>
        </p:txBody>
      </p:sp>
      <p:sp>
        <p:nvSpPr>
          <p:cNvPr id="4" name="Text Placeholder 3"/>
          <p:cNvSpPr>
            <a:spLocks noGrp="1"/>
          </p:cNvSpPr>
          <p:nvPr>
            <p:ph type="body" idx="1"/>
          </p:nvPr>
        </p:nvSpPr>
        <p:spPr/>
        <p:txBody>
          <a:bodyPr/>
          <a:lstStyle/>
          <a:p>
            <a:r>
              <a:rPr lang="en-US" dirty="0"/>
              <a:t> </a:t>
            </a:r>
          </a:p>
        </p:txBody>
      </p:sp>
      <p:graphicFrame>
        <p:nvGraphicFramePr>
          <p:cNvPr id="5" name="Table 4"/>
          <p:cNvGraphicFramePr>
            <a:graphicFrameLocks noGrp="1"/>
          </p:cNvGraphicFramePr>
          <p:nvPr>
            <p:extLst/>
          </p:nvPr>
        </p:nvGraphicFramePr>
        <p:xfrm>
          <a:off x="311145" y="1279033"/>
          <a:ext cx="8632828" cy="1725930"/>
        </p:xfrm>
        <a:graphic>
          <a:graphicData uri="http://schemas.openxmlformats.org/drawingml/2006/table">
            <a:tbl>
              <a:tblPr firstRow="1" bandRow="1"/>
              <a:tblGrid>
                <a:gridCol w="2117730">
                  <a:extLst>
                    <a:ext uri="{9D8B030D-6E8A-4147-A177-3AD203B41FA5}">
                      <a16:colId xmlns:a16="http://schemas.microsoft.com/office/drawing/2014/main" val="20000"/>
                    </a:ext>
                  </a:extLst>
                </a:gridCol>
                <a:gridCol w="2198684">
                  <a:extLst>
                    <a:ext uri="{9D8B030D-6E8A-4147-A177-3AD203B41FA5}">
                      <a16:colId xmlns:a16="http://schemas.microsoft.com/office/drawing/2014/main" val="20001"/>
                    </a:ext>
                  </a:extLst>
                </a:gridCol>
                <a:gridCol w="2158207">
                  <a:extLst>
                    <a:ext uri="{9D8B030D-6E8A-4147-A177-3AD203B41FA5}">
                      <a16:colId xmlns:a16="http://schemas.microsoft.com/office/drawing/2014/main" val="20002"/>
                    </a:ext>
                  </a:extLst>
                </a:gridCol>
                <a:gridCol w="2158207">
                  <a:extLst>
                    <a:ext uri="{9D8B030D-6E8A-4147-A177-3AD203B41FA5}">
                      <a16:colId xmlns:a16="http://schemas.microsoft.com/office/drawing/2014/main" val="20003"/>
                    </a:ext>
                  </a:extLst>
                </a:gridCol>
              </a:tblGrid>
              <a:tr h="708660">
                <a:tc>
                  <a:txBody>
                    <a:bodyPr/>
                    <a:lstStyle/>
                    <a:p>
                      <a:r>
                        <a:rPr lang="en-US" sz="2000" dirty="0" err="1"/>
                        <a:t>Permissionless</a:t>
                      </a:r>
                      <a:endParaRPr lang="en-US" sz="2000" dirty="0"/>
                    </a:p>
                    <a:p>
                      <a:r>
                        <a:rPr lang="en-US" sz="2000" dirty="0"/>
                        <a:t>Public</a:t>
                      </a:r>
                    </a:p>
                  </a:txBody>
                  <a:tcPr/>
                </a:tc>
                <a:tc>
                  <a:txBody>
                    <a:bodyPr/>
                    <a:lstStyle/>
                    <a:p>
                      <a:r>
                        <a:rPr lang="en-US" sz="2000" dirty="0" err="1"/>
                        <a:t>Permissionless</a:t>
                      </a:r>
                      <a:endParaRPr lang="en-US" sz="2000" dirty="0"/>
                    </a:p>
                    <a:p>
                      <a:r>
                        <a:rPr lang="en-US" sz="2000" dirty="0"/>
                        <a:t>Private</a:t>
                      </a:r>
                    </a:p>
                  </a:txBody>
                  <a:tcPr/>
                </a:tc>
                <a:tc>
                  <a:txBody>
                    <a:bodyPr/>
                    <a:lstStyle/>
                    <a:p>
                      <a:r>
                        <a:rPr lang="en-US" sz="2000" dirty="0"/>
                        <a:t>Permissioned</a:t>
                      </a:r>
                      <a:r>
                        <a:rPr lang="en-US" sz="2000" baseline="0" dirty="0"/>
                        <a:t> </a:t>
                      </a:r>
                      <a:r>
                        <a:rPr lang="en-US" sz="2000" dirty="0"/>
                        <a:t>Public</a:t>
                      </a:r>
                    </a:p>
                  </a:txBody>
                  <a:tcPr>
                    <a:solidFill>
                      <a:srgbClr val="00B0F0"/>
                    </a:solidFill>
                  </a:tcPr>
                </a:tc>
                <a:tc>
                  <a:txBody>
                    <a:bodyPr/>
                    <a:lstStyle/>
                    <a:p>
                      <a:r>
                        <a:rPr lang="en-US" sz="2000" dirty="0"/>
                        <a:t>Permissioned Private</a:t>
                      </a:r>
                    </a:p>
                  </a:txBody>
                  <a:tcPr>
                    <a:solidFill>
                      <a:srgbClr val="00B0F0"/>
                    </a:solidFill>
                  </a:tcPr>
                </a:tc>
                <a:extLst>
                  <a:ext uri="{0D108BD9-81ED-4DB2-BD59-A6C34878D82A}">
                    <a16:rowId xmlns:a16="http://schemas.microsoft.com/office/drawing/2014/main" val="10000"/>
                  </a:ext>
                </a:extLst>
              </a:tr>
              <a:tr h="1017270">
                <a:tc>
                  <a:txBody>
                    <a:bodyPr/>
                    <a:lstStyle/>
                    <a:p>
                      <a:r>
                        <a:rPr lang="en-US" sz="2000" dirty="0"/>
                        <a:t>Bitcoin, </a:t>
                      </a:r>
                      <a:r>
                        <a:rPr lang="en-US" sz="2000" dirty="0" err="1"/>
                        <a:t>Ethereum</a:t>
                      </a:r>
                      <a:endParaRPr lang="en-US" sz="2000" dirty="0"/>
                    </a:p>
                  </a:txBody>
                  <a:tcPr/>
                </a:tc>
                <a:tc>
                  <a:txBody>
                    <a:bodyPr/>
                    <a:lstStyle/>
                    <a:p>
                      <a:r>
                        <a:rPr lang="en-US" sz="2000" dirty="0"/>
                        <a:t>Public Polls</a:t>
                      </a:r>
                    </a:p>
                  </a:txBody>
                  <a:tcPr/>
                </a:tc>
                <a:tc>
                  <a:txBody>
                    <a:bodyPr/>
                    <a:lstStyle/>
                    <a:p>
                      <a:r>
                        <a:rPr lang="en-US" sz="2000" dirty="0"/>
                        <a:t>Land Titles, University Degrees</a:t>
                      </a:r>
                    </a:p>
                  </a:txBody>
                  <a:tcPr/>
                </a:tc>
                <a:tc>
                  <a:txBody>
                    <a:bodyPr/>
                    <a:lstStyle/>
                    <a:p>
                      <a:r>
                        <a:rPr lang="en-US" sz="2000" dirty="0"/>
                        <a:t>Business Apps Medical Records</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214927" y="3292257"/>
            <a:ext cx="7175362" cy="523220"/>
          </a:xfrm>
          <a:prstGeom prst="rect">
            <a:avLst/>
          </a:prstGeom>
          <a:noFill/>
        </p:spPr>
        <p:txBody>
          <a:bodyPr wrap="none" rtlCol="0">
            <a:spAutoFit/>
          </a:bodyPr>
          <a:lstStyle/>
          <a:p>
            <a:r>
              <a:rPr lang="en-US" sz="1400" b="1" dirty="0"/>
              <a:t>Permissioned vs. </a:t>
            </a:r>
            <a:r>
              <a:rPr lang="en-US" sz="1400" b="1" dirty="0" err="1"/>
              <a:t>Permissionless</a:t>
            </a:r>
            <a:r>
              <a:rPr lang="en-US" sz="1400" b="1" dirty="0"/>
              <a:t>: Who can write to a Blockchain, i.e. accessibility</a:t>
            </a:r>
          </a:p>
          <a:p>
            <a:r>
              <a:rPr lang="en-US" sz="1400" b="1" dirty="0"/>
              <a:t>Public vs Private: who can read from a Blockchain, i.e. visibility</a:t>
            </a:r>
          </a:p>
        </p:txBody>
      </p:sp>
      <p:sp>
        <p:nvSpPr>
          <p:cNvPr id="7" name="Rectangle 6"/>
          <p:cNvSpPr/>
          <p:nvPr/>
        </p:nvSpPr>
        <p:spPr>
          <a:xfrm>
            <a:off x="500063" y="4167813"/>
            <a:ext cx="5307928"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=-O3ouBdG3Xg</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612" y="499068"/>
            <a:ext cx="1858812" cy="612250"/>
          </a:xfrm>
          <a:prstGeom prst="rect">
            <a:avLst/>
          </a:prstGeom>
        </p:spPr>
      </p:pic>
    </p:spTree>
    <p:extLst>
      <p:ext uri="{BB962C8B-B14F-4D97-AF65-F5344CB8AC3E}">
        <p14:creationId xmlns:p14="http://schemas.microsoft.com/office/powerpoint/2010/main" val="1737113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24B9-AC63-499C-9438-5A102EEE717E}"/>
              </a:ext>
            </a:extLst>
          </p:cNvPr>
          <p:cNvSpPr>
            <a:spLocks noGrp="1"/>
          </p:cNvSpPr>
          <p:nvPr>
            <p:ph type="title"/>
          </p:nvPr>
        </p:nvSpPr>
        <p:spPr/>
        <p:txBody>
          <a:bodyPr>
            <a:normAutofit fontScale="90000"/>
          </a:bodyPr>
          <a:lstStyle/>
          <a:p>
            <a:r>
              <a:rPr lang="en-US" dirty="0"/>
              <a:t> </a:t>
            </a:r>
          </a:p>
        </p:txBody>
      </p:sp>
      <p:sp>
        <p:nvSpPr>
          <p:cNvPr id="3" name="Slide Number Placeholder 2">
            <a:extLst>
              <a:ext uri="{FF2B5EF4-FFF2-40B4-BE49-F238E27FC236}">
                <a16:creationId xmlns:a16="http://schemas.microsoft.com/office/drawing/2014/main" id="{84ACB330-3FBD-4353-8F33-337625BB9383}"/>
              </a:ext>
            </a:extLst>
          </p:cNvPr>
          <p:cNvSpPr>
            <a:spLocks noGrp="1"/>
          </p:cNvSpPr>
          <p:nvPr>
            <p:ph type="sldNum" idx="12"/>
          </p:nvPr>
        </p:nvSpPr>
        <p:spPr/>
        <p:txBody>
          <a:bodyPr/>
          <a:lstStyle/>
          <a:p>
            <a:pPr algn="l">
              <a:buClr>
                <a:srgbClr val="434343"/>
              </a:buClr>
              <a:buSzPct val="25000"/>
            </a:pPr>
            <a:fld id="{00000000-1234-1234-1234-123412341234}" type="slidenum">
              <a:rPr lang="en-US" sz="1000">
                <a:solidFill>
                  <a:srgbClr val="434343"/>
                </a:solidFill>
                <a:latin typeface="Arial"/>
                <a:ea typeface="Arial"/>
                <a:cs typeface="Arial"/>
                <a:sym typeface="Arial"/>
              </a:rPr>
              <a:pPr algn="l">
                <a:buClr>
                  <a:srgbClr val="434343"/>
                </a:buClr>
                <a:buSzPct val="25000"/>
              </a:pPr>
              <a:t>60</a:t>
            </a:fld>
            <a:endParaRPr lang="en-US" sz="1000">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97985758-6221-48DE-A1C4-3F434C703789}"/>
              </a:ext>
            </a:extLst>
          </p:cNvPr>
          <p:cNvSpPr>
            <a:spLocks noGrp="1"/>
          </p:cNvSpPr>
          <p:nvPr>
            <p:ph type="body" idx="1"/>
          </p:nvPr>
        </p:nvSpPr>
        <p:spPr/>
        <p:txBody>
          <a:bodyPr/>
          <a:lstStyle/>
          <a:p>
            <a:r>
              <a:rPr lang="en-US" dirty="0"/>
              <a:t> </a:t>
            </a:r>
          </a:p>
        </p:txBody>
      </p:sp>
      <p:pic>
        <p:nvPicPr>
          <p:cNvPr id="5" name="Picture 4">
            <a:extLst>
              <a:ext uri="{FF2B5EF4-FFF2-40B4-BE49-F238E27FC236}">
                <a16:creationId xmlns:a16="http://schemas.microsoft.com/office/drawing/2014/main" id="{F5C1DEE1-3399-4800-9512-6B5FE7B70C84}"/>
              </a:ext>
            </a:extLst>
          </p:cNvPr>
          <p:cNvPicPr>
            <a:picLocks noChangeAspect="1"/>
          </p:cNvPicPr>
          <p:nvPr/>
        </p:nvPicPr>
        <p:blipFill>
          <a:blip r:embed="rId2"/>
          <a:stretch>
            <a:fillRect/>
          </a:stretch>
        </p:blipFill>
        <p:spPr>
          <a:xfrm>
            <a:off x="38519" y="148080"/>
            <a:ext cx="9105481" cy="4847340"/>
          </a:xfrm>
          <a:prstGeom prst="rect">
            <a:avLst/>
          </a:prstGeom>
        </p:spPr>
      </p:pic>
    </p:spTree>
    <p:extLst>
      <p:ext uri="{BB962C8B-B14F-4D97-AF65-F5344CB8AC3E}">
        <p14:creationId xmlns:p14="http://schemas.microsoft.com/office/powerpoint/2010/main" val="714446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C40B04-80C0-4E41-9C80-1220FC320E23}"/>
              </a:ext>
            </a:extLst>
          </p:cNvPr>
          <p:cNvSpPr>
            <a:spLocks noGrp="1"/>
          </p:cNvSpPr>
          <p:nvPr>
            <p:ph type="sldNum" idx="12"/>
          </p:nvPr>
        </p:nvSpPr>
        <p:spPr/>
        <p:txBody>
          <a:bodyPr/>
          <a:lstStyle/>
          <a:p>
            <a:pPr algn="l">
              <a:buClr>
                <a:srgbClr val="434343"/>
              </a:buClr>
              <a:buSzPct val="25000"/>
            </a:pPr>
            <a:fld id="{00000000-1234-1234-1234-123412341234}" type="slidenum">
              <a:rPr lang="en-US" sz="1000">
                <a:solidFill>
                  <a:srgbClr val="434343"/>
                </a:solidFill>
                <a:latin typeface="Arial"/>
                <a:ea typeface="Arial"/>
                <a:cs typeface="Arial"/>
                <a:sym typeface="Arial"/>
              </a:rPr>
              <a:pPr algn="l">
                <a:buClr>
                  <a:srgbClr val="434343"/>
                </a:buClr>
                <a:buSzPct val="25000"/>
              </a:pPr>
              <a:t>61</a:t>
            </a:fld>
            <a:endParaRPr lang="en-US" sz="1000">
              <a:solidFill>
                <a:srgbClr val="434343"/>
              </a:solidFill>
              <a:latin typeface="Arial"/>
              <a:ea typeface="Arial"/>
              <a:cs typeface="Arial"/>
              <a:sym typeface="Arial"/>
            </a:endParaRPr>
          </a:p>
        </p:txBody>
      </p:sp>
      <p:pic>
        <p:nvPicPr>
          <p:cNvPr id="6" name="Picture 5">
            <a:extLst>
              <a:ext uri="{FF2B5EF4-FFF2-40B4-BE49-F238E27FC236}">
                <a16:creationId xmlns:a16="http://schemas.microsoft.com/office/drawing/2014/main" id="{034044C8-3B32-4EE9-8A4B-15CCBC193583}"/>
              </a:ext>
            </a:extLst>
          </p:cNvPr>
          <p:cNvPicPr>
            <a:picLocks noChangeAspect="1"/>
          </p:cNvPicPr>
          <p:nvPr/>
        </p:nvPicPr>
        <p:blipFill>
          <a:blip r:embed="rId2"/>
          <a:stretch>
            <a:fillRect/>
          </a:stretch>
        </p:blipFill>
        <p:spPr>
          <a:xfrm>
            <a:off x="0" y="380868"/>
            <a:ext cx="9144000" cy="4495932"/>
          </a:xfrm>
          <a:prstGeom prst="rect">
            <a:avLst/>
          </a:prstGeom>
        </p:spPr>
      </p:pic>
    </p:spTree>
    <p:extLst>
      <p:ext uri="{BB962C8B-B14F-4D97-AF65-F5344CB8AC3E}">
        <p14:creationId xmlns:p14="http://schemas.microsoft.com/office/powerpoint/2010/main" val="30336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2"/>
                </a:solidFill>
              </a:rPr>
              <a:t>Members</a:t>
            </a:r>
          </a:p>
        </p:txBody>
      </p:sp>
      <p:sp>
        <p:nvSpPr>
          <p:cNvPr id="3" name="Text Placeholder 2"/>
          <p:cNvSpPr>
            <a:spLocks noGrp="1"/>
          </p:cNvSpPr>
          <p:nvPr>
            <p:ph type="body" idx="1"/>
          </p:nvPr>
        </p:nvSpPr>
        <p:spPr>
          <a:xfrm>
            <a:off x="57150" y="1204912"/>
            <a:ext cx="9020175" cy="3182030"/>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1562100"/>
            <a:ext cx="9020175" cy="2009775"/>
          </a:xfrm>
          <a:prstGeom prst="rect">
            <a:avLst/>
          </a:prstGeom>
        </p:spPr>
      </p:pic>
    </p:spTree>
    <p:extLst>
      <p:ext uri="{BB962C8B-B14F-4D97-AF65-F5344CB8AC3E}">
        <p14:creationId xmlns:p14="http://schemas.microsoft.com/office/powerpoint/2010/main" val="4028385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2"/>
                </a:solidFill>
              </a:rPr>
              <a:t>Channels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1" y="1804986"/>
            <a:ext cx="8534400" cy="2262518"/>
          </a:xfrm>
          <a:prstGeom prst="rect">
            <a:avLst/>
          </a:prstGeom>
        </p:spPr>
      </p:pic>
    </p:spTree>
    <p:extLst>
      <p:ext uri="{BB962C8B-B14F-4D97-AF65-F5344CB8AC3E}">
        <p14:creationId xmlns:p14="http://schemas.microsoft.com/office/powerpoint/2010/main" val="1253093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 </a:t>
            </a:r>
          </a:p>
        </p:txBody>
      </p:sp>
      <p:sp>
        <p:nvSpPr>
          <p:cNvPr id="3" name="Text Placeholder 2"/>
          <p:cNvSpPr>
            <a:spLocks noGrp="1"/>
          </p:cNvSpPr>
          <p:nvPr>
            <p:ph type="body" sz="quarter" idx="22"/>
          </p:nvPr>
        </p:nvSpPr>
        <p:spPr>
          <a:xfrm>
            <a:off x="118526" y="145934"/>
            <a:ext cx="8897424" cy="781914"/>
          </a:xfrm>
        </p:spPr>
        <p:txBody>
          <a:bodyPr>
            <a:normAutofit fontScale="92500"/>
          </a:bodyPr>
          <a:lstStyle/>
          <a:p>
            <a:pPr marL="0" indent="0">
              <a:buNone/>
            </a:pPr>
            <a:r>
              <a:rPr lang="en-US" sz="3300" b="1" dirty="0">
                <a:solidFill>
                  <a:schemeClr val="tx2"/>
                </a:solidFill>
              </a:rPr>
              <a:t>How do we host our Blockchain application?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19" y="1742504"/>
            <a:ext cx="1895475" cy="14668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428" y="1879225"/>
            <a:ext cx="1638300" cy="10477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7062" y="1974475"/>
            <a:ext cx="2647950" cy="8572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012" y="1742504"/>
            <a:ext cx="2457450" cy="14478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960" y="3073197"/>
            <a:ext cx="1476375" cy="971550"/>
          </a:xfrm>
          <a:prstGeom prst="rect">
            <a:avLst/>
          </a:prstGeom>
        </p:spPr>
      </p:pic>
    </p:spTree>
    <p:extLst>
      <p:ext uri="{BB962C8B-B14F-4D97-AF65-F5344CB8AC3E}">
        <p14:creationId xmlns:p14="http://schemas.microsoft.com/office/powerpoint/2010/main" val="2036476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 </a:t>
            </a:r>
          </a:p>
        </p:txBody>
      </p:sp>
      <p:sp>
        <p:nvSpPr>
          <p:cNvPr id="3" name="Text Placeholder 2"/>
          <p:cNvSpPr>
            <a:spLocks noGrp="1"/>
          </p:cNvSpPr>
          <p:nvPr>
            <p:ph type="body" sz="quarter" idx="22"/>
          </p:nvPr>
        </p:nvSpPr>
        <p:spPr>
          <a:xfrm>
            <a:off x="118526" y="145934"/>
            <a:ext cx="8897424" cy="781914"/>
          </a:xfrm>
        </p:spPr>
        <p:txBody>
          <a:bodyPr>
            <a:normAutofit/>
          </a:bodyPr>
          <a:lstStyle/>
          <a:p>
            <a:pPr marL="0" indent="0">
              <a:buNone/>
            </a:pPr>
            <a:r>
              <a:rPr lang="en-US" sz="3300" b="1" dirty="0">
                <a:solidFill>
                  <a:schemeClr val="tx2"/>
                </a:solidFill>
              </a:rPr>
              <a:t>Where do we go from here?</a:t>
            </a:r>
          </a:p>
        </p:txBody>
      </p:sp>
      <p:sp>
        <p:nvSpPr>
          <p:cNvPr id="9" name="Rectangle 8">
            <a:extLst>
              <a:ext uri="{FF2B5EF4-FFF2-40B4-BE49-F238E27FC236}">
                <a16:creationId xmlns:a16="http://schemas.microsoft.com/office/drawing/2014/main" id="{02AC7328-979D-3643-86ED-3EF5DFCC51C1}"/>
              </a:ext>
            </a:extLst>
          </p:cNvPr>
          <p:cNvSpPr/>
          <p:nvPr/>
        </p:nvSpPr>
        <p:spPr>
          <a:xfrm>
            <a:off x="278130" y="831193"/>
            <a:ext cx="7463790" cy="1477328"/>
          </a:xfrm>
          <a:prstGeom prst="rect">
            <a:avLst/>
          </a:prstGeom>
        </p:spPr>
        <p:txBody>
          <a:bodyPr wrap="square">
            <a:spAutoFit/>
          </a:bodyPr>
          <a:lstStyle/>
          <a:p>
            <a:r>
              <a:rPr lang="en-US" b="1" dirty="0">
                <a:solidFill>
                  <a:schemeClr val="tx2"/>
                </a:solidFill>
              </a:rPr>
              <a:t>LinkedIn: </a:t>
            </a:r>
            <a:r>
              <a:rPr lang="en-US" b="1" dirty="0" err="1">
                <a:solidFill>
                  <a:schemeClr val="tx2"/>
                </a:solidFill>
              </a:rPr>
              <a:t>lennartfrantzell</a:t>
            </a:r>
            <a:endParaRPr lang="en-US" b="1" dirty="0">
              <a:solidFill>
                <a:schemeClr val="tx2"/>
              </a:solidFill>
            </a:endParaRPr>
          </a:p>
          <a:p>
            <a:r>
              <a:rPr lang="en-US" b="1" dirty="0">
                <a:solidFill>
                  <a:schemeClr val="tx2"/>
                </a:solidFill>
              </a:rPr>
              <a:t>IBM Blockchain: https://</a:t>
            </a:r>
            <a:r>
              <a:rPr lang="en-US" b="1" dirty="0" err="1">
                <a:solidFill>
                  <a:schemeClr val="tx2"/>
                </a:solidFill>
              </a:rPr>
              <a:t>www.ibm.com</a:t>
            </a:r>
            <a:r>
              <a:rPr lang="en-US" b="1" dirty="0">
                <a:solidFill>
                  <a:schemeClr val="tx2"/>
                </a:solidFill>
              </a:rPr>
              <a:t>/blockchain</a:t>
            </a:r>
          </a:p>
          <a:p>
            <a:r>
              <a:rPr lang="en-US" b="1" dirty="0">
                <a:solidFill>
                  <a:schemeClr val="tx2"/>
                </a:solidFill>
              </a:rPr>
              <a:t>Build for free on IBM Cloud: </a:t>
            </a:r>
            <a:r>
              <a:rPr lang="en-US" b="1" dirty="0">
                <a:solidFill>
                  <a:schemeClr val="tx2"/>
                </a:solidFill>
                <a:hlinkClick r:id="rId2"/>
              </a:rPr>
              <a:t>https://ibm.biz/Bd2L5W</a:t>
            </a:r>
            <a:endParaRPr lang="en-US" b="1" dirty="0">
              <a:solidFill>
                <a:schemeClr val="tx2"/>
              </a:solidFill>
            </a:endParaRPr>
          </a:p>
          <a:p>
            <a:endParaRPr lang="en-US" b="1" dirty="0"/>
          </a:p>
          <a:p>
            <a:endParaRPr lang="en-US" dirty="0"/>
          </a:p>
        </p:txBody>
      </p:sp>
      <p:sp>
        <p:nvSpPr>
          <p:cNvPr id="10" name="Rectangle 9">
            <a:extLst>
              <a:ext uri="{FF2B5EF4-FFF2-40B4-BE49-F238E27FC236}">
                <a16:creationId xmlns:a16="http://schemas.microsoft.com/office/drawing/2014/main" id="{E5438DB7-1FE7-2A4D-87D6-4BD9018603FC}"/>
              </a:ext>
            </a:extLst>
          </p:cNvPr>
          <p:cNvSpPr/>
          <p:nvPr/>
        </p:nvSpPr>
        <p:spPr>
          <a:xfrm>
            <a:off x="278130" y="3123944"/>
            <a:ext cx="4083234" cy="369332"/>
          </a:xfrm>
          <a:prstGeom prst="rect">
            <a:avLst/>
          </a:prstGeom>
        </p:spPr>
        <p:txBody>
          <a:bodyPr wrap="none">
            <a:spAutoFit/>
          </a:bodyPr>
          <a:lstStyle/>
          <a:p>
            <a:r>
              <a:rPr lang="en-US" b="1" dirty="0">
                <a:solidFill>
                  <a:schemeClr val="tx2"/>
                </a:solidFill>
              </a:rPr>
              <a:t>https://</a:t>
            </a:r>
            <a:r>
              <a:rPr lang="en-US" b="1" dirty="0" err="1">
                <a:solidFill>
                  <a:schemeClr val="tx2"/>
                </a:solidFill>
              </a:rPr>
              <a:t>developer.ibm.com</a:t>
            </a:r>
            <a:r>
              <a:rPr lang="en-US" b="1" dirty="0">
                <a:solidFill>
                  <a:schemeClr val="tx2"/>
                </a:solidFill>
              </a:rPr>
              <a:t>/startups</a:t>
            </a:r>
            <a:r>
              <a:rPr lang="en-US" b="1" dirty="0"/>
              <a:t>/</a:t>
            </a:r>
          </a:p>
        </p:txBody>
      </p:sp>
      <p:sp>
        <p:nvSpPr>
          <p:cNvPr id="11" name="Rectangle 10">
            <a:extLst>
              <a:ext uri="{FF2B5EF4-FFF2-40B4-BE49-F238E27FC236}">
                <a16:creationId xmlns:a16="http://schemas.microsoft.com/office/drawing/2014/main" id="{F147CC75-E719-184E-9014-B3E4F384217F}"/>
              </a:ext>
            </a:extLst>
          </p:cNvPr>
          <p:cNvSpPr/>
          <p:nvPr/>
        </p:nvSpPr>
        <p:spPr>
          <a:xfrm>
            <a:off x="278130" y="1971585"/>
            <a:ext cx="7875270" cy="1200329"/>
          </a:xfrm>
          <a:prstGeom prst="rect">
            <a:avLst/>
          </a:prstGeom>
        </p:spPr>
        <p:txBody>
          <a:bodyPr wrap="square">
            <a:spAutoFit/>
          </a:bodyPr>
          <a:lstStyle/>
          <a:p>
            <a:pPr fontAlgn="base"/>
            <a:r>
              <a:rPr lang="en-US" b="1" dirty="0">
                <a:solidFill>
                  <a:schemeClr val="tx2"/>
                </a:solidFill>
                <a:latin typeface="ibm-plex-sans"/>
              </a:rPr>
              <a:t>Startup with IBM. Build. Scale. Win.</a:t>
            </a:r>
          </a:p>
          <a:p>
            <a:pPr fontAlgn="base"/>
            <a:r>
              <a:rPr lang="en-US" dirty="0">
                <a:solidFill>
                  <a:schemeClr val="tx2"/>
                </a:solidFill>
                <a:latin typeface="ibm-plex-sans"/>
              </a:rPr>
              <a:t>With $120,000 in free IBM Cloud credits, Startup with IBM can </a:t>
            </a:r>
            <a:br>
              <a:rPr lang="en-US" dirty="0">
                <a:solidFill>
                  <a:schemeClr val="tx2"/>
                </a:solidFill>
                <a:latin typeface="ibm-plex-sans"/>
              </a:rPr>
            </a:br>
            <a:r>
              <a:rPr lang="en-US" dirty="0">
                <a:solidFill>
                  <a:schemeClr val="tx2"/>
                </a:solidFill>
                <a:latin typeface="ibm-plex-sans"/>
              </a:rPr>
              <a:t>put your business on the path to transformative growth. Disrupt </a:t>
            </a:r>
            <a:br>
              <a:rPr lang="en-US" dirty="0">
                <a:solidFill>
                  <a:schemeClr val="tx2"/>
                </a:solidFill>
                <a:latin typeface="ibm-plex-sans"/>
              </a:rPr>
            </a:br>
            <a:r>
              <a:rPr lang="en-US" dirty="0">
                <a:solidFill>
                  <a:srgbClr val="FFFFFF"/>
                </a:solidFill>
                <a:latin typeface="ibm-plex-sans"/>
              </a:rPr>
              <a:t>your industry with IBM.</a:t>
            </a:r>
            <a:endParaRPr lang="en-US" b="0" i="0" u="none" strike="noStrike" dirty="0">
              <a:solidFill>
                <a:srgbClr val="FFFFFF"/>
              </a:solidFill>
              <a:effectLst/>
              <a:latin typeface="ibm-plex-sans"/>
            </a:endParaRPr>
          </a:p>
        </p:txBody>
      </p:sp>
    </p:spTree>
    <p:extLst>
      <p:ext uri="{BB962C8B-B14F-4D97-AF65-F5344CB8AC3E}">
        <p14:creationId xmlns:p14="http://schemas.microsoft.com/office/powerpoint/2010/main" val="3464746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Thank you</a:t>
            </a:r>
          </a:p>
          <a:p>
            <a:endParaRPr lang="en-US" dirty="0"/>
          </a:p>
        </p:txBody>
      </p:sp>
      <p:sp>
        <p:nvSpPr>
          <p:cNvPr id="7" name="Text Placeholder 6"/>
          <p:cNvSpPr>
            <a:spLocks noGrp="1"/>
          </p:cNvSpPr>
          <p:nvPr>
            <p:ph type="body" sz="quarter" idx="11"/>
          </p:nvPr>
        </p:nvSpPr>
        <p:spPr/>
        <p:txBody>
          <a:bodyPr/>
          <a:lstStyle/>
          <a:p>
            <a:r>
              <a:rPr lang="en-US" dirty="0"/>
              <a:t>Lennart Frantzell</a:t>
            </a:r>
          </a:p>
        </p:txBody>
      </p:sp>
      <p:sp>
        <p:nvSpPr>
          <p:cNvPr id="8" name="TextBox 7"/>
          <p:cNvSpPr txBox="1">
            <a:spLocks noChangeArrowheads="1"/>
          </p:cNvSpPr>
          <p:nvPr/>
        </p:nvSpPr>
        <p:spPr bwMode="auto">
          <a:xfrm>
            <a:off x="118616" y="2491166"/>
            <a:ext cx="2346325" cy="861774"/>
          </a:xfrm>
          <a:prstGeom prst="rect">
            <a:avLst/>
          </a:prstGeom>
          <a:noFill/>
          <a:ln w="9525">
            <a:noFill/>
            <a:miter lim="800000"/>
            <a:headEnd/>
            <a:tailEnd/>
          </a:ln>
        </p:spPr>
        <p:txBody>
          <a:bodyPr wrap="square">
            <a:spAutoFit/>
          </a:bodyPr>
          <a:lstStyle/>
          <a:p>
            <a:pPr defTabSz="457200" fontAlgn="auto">
              <a:spcBef>
                <a:spcPts val="0"/>
              </a:spcBef>
              <a:spcAft>
                <a:spcPts val="0"/>
              </a:spcAft>
            </a:pPr>
            <a:r>
              <a:rPr lang="en-US" sz="1000" dirty="0">
                <a:solidFill>
                  <a:srgbClr val="F9FAF9"/>
                </a:solidFill>
                <a:latin typeface="Arial" charset="0"/>
                <a:ea typeface=""/>
                <a:cs typeface="Arial" charset="0"/>
              </a:rPr>
              <a:t>www.ibm.com/blockchain</a:t>
            </a:r>
          </a:p>
          <a:p>
            <a:pPr defTabSz="457200" fontAlgn="auto">
              <a:spcBef>
                <a:spcPts val="0"/>
              </a:spcBef>
              <a:spcAft>
                <a:spcPts val="0"/>
              </a:spcAft>
            </a:pPr>
            <a:endParaRPr lang="en-US" sz="1000" dirty="0">
              <a:solidFill>
                <a:srgbClr val="F9FAF9"/>
              </a:solidFill>
              <a:latin typeface="Arial" charset="0"/>
              <a:ea typeface=""/>
              <a:cs typeface="Arial" charset="0"/>
            </a:endParaRPr>
          </a:p>
          <a:p>
            <a:pPr defTabSz="457200" fontAlgn="auto">
              <a:spcBef>
                <a:spcPts val="0"/>
              </a:spcBef>
              <a:spcAft>
                <a:spcPts val="0"/>
              </a:spcAft>
            </a:pPr>
            <a:r>
              <a:rPr lang="en-US" sz="1000" dirty="0">
                <a:solidFill>
                  <a:srgbClr val="F9FAF9"/>
                </a:solidFill>
                <a:latin typeface="Arial" charset="0"/>
                <a:ea typeface=""/>
                <a:cs typeface="Arial" charset="0"/>
              </a:rPr>
              <a:t>developer.ibm.com/blockchain</a:t>
            </a:r>
          </a:p>
          <a:p>
            <a:pPr defTabSz="457200" fontAlgn="auto">
              <a:spcBef>
                <a:spcPts val="0"/>
              </a:spcBef>
              <a:spcAft>
                <a:spcPts val="0"/>
              </a:spcAft>
            </a:pPr>
            <a:endParaRPr lang="en-US" sz="1000" dirty="0">
              <a:solidFill>
                <a:srgbClr val="F9FAF9"/>
              </a:solidFill>
              <a:latin typeface="Arial" charset="0"/>
              <a:ea typeface=""/>
              <a:cs typeface="Arial" charset="0"/>
            </a:endParaRPr>
          </a:p>
          <a:p>
            <a:pPr defTabSz="457200" fontAlgn="auto">
              <a:spcBef>
                <a:spcPts val="0"/>
              </a:spcBef>
              <a:spcAft>
                <a:spcPts val="0"/>
              </a:spcAft>
            </a:pPr>
            <a:r>
              <a:rPr lang="en-US" sz="1000" dirty="0">
                <a:solidFill>
                  <a:srgbClr val="F9FAF9"/>
                </a:solidFill>
                <a:latin typeface="Arial" charset="0"/>
                <a:ea typeface=""/>
                <a:cs typeface="Arial" charset="0"/>
              </a:rPr>
              <a:t>www.hyperledger.org</a:t>
            </a:r>
            <a:endParaRPr lang="en-US" sz="1000" dirty="0">
              <a:solidFill>
                <a:srgbClr val="FFFFFF"/>
              </a:solidFill>
              <a:latin typeface="Arial" charset="0"/>
              <a:ea typeface=""/>
              <a:cs typeface="Arial" charset="0"/>
            </a:endParaRPr>
          </a:p>
        </p:txBody>
      </p:sp>
      <p:sp>
        <p:nvSpPr>
          <p:cNvPr id="9" name="TextBox 8"/>
          <p:cNvSpPr txBox="1"/>
          <p:nvPr/>
        </p:nvSpPr>
        <p:spPr>
          <a:xfrm>
            <a:off x="139700" y="3863906"/>
            <a:ext cx="5394826" cy="1169551"/>
          </a:xfrm>
          <a:prstGeom prst="rect">
            <a:avLst/>
          </a:prstGeom>
          <a:noFill/>
        </p:spPr>
        <p:txBody>
          <a:bodyPr wrap="square" rtlCol="0">
            <a:spAutoFit/>
          </a:bodyPr>
          <a:lstStyle/>
          <a:p>
            <a:pPr defTabSz="457200" fontAlgn="auto">
              <a:spcBef>
                <a:spcPts val="0"/>
              </a:spcBef>
              <a:spcAft>
                <a:spcPts val="0"/>
              </a:spcAft>
              <a:defRPr/>
            </a:pPr>
            <a:r>
              <a:rPr lang="en-US" sz="1000" dirty="0">
                <a:solidFill>
                  <a:prstClr val="white"/>
                </a:solidFill>
                <a:latin typeface="Arial" charset="0"/>
                <a:ea typeface="Arial" charset="0"/>
                <a:cs typeface="Arial" charset="0"/>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571654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735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Autofit/>
          </a:bodyPr>
          <a:lstStyle/>
          <a:p>
            <a:r>
              <a:rPr lang="en-US" sz="2800" b="1" dirty="0">
                <a:solidFill>
                  <a:schemeClr val="tx2"/>
                </a:solidFill>
              </a:rPr>
              <a:t>Re-use existing Blockchain Use Cases</a:t>
            </a:r>
          </a:p>
        </p:txBody>
      </p:sp>
      <p:sp>
        <p:nvSpPr>
          <p:cNvPr id="3" name="Text Placeholder 2"/>
          <p:cNvSpPr>
            <a:spLocks noGrp="1"/>
          </p:cNvSpPr>
          <p:nvPr>
            <p:ph type="body" sz="quarter" idx="22"/>
          </p:nvPr>
        </p:nvSpPr>
        <p:spPr>
          <a:xfrm>
            <a:off x="125730" y="4076550"/>
            <a:ext cx="8897424" cy="781442"/>
          </a:xfrm>
        </p:spPr>
        <p:txBody>
          <a:bodyPr>
            <a:normAutofit/>
          </a:bodyPr>
          <a:lstStyle/>
          <a:p>
            <a:pPr marL="0" indent="0">
              <a:buNone/>
            </a:pPr>
            <a:r>
              <a:rPr lang="en-US" sz="2000" b="1" dirty="0">
                <a:solidFill>
                  <a:srgbClr val="FF0000"/>
                </a:solidFill>
                <a:hlinkClick r:id="rId3"/>
              </a:rPr>
              <a:t>https://www.ibm.com/blockchain/use-cases/</a:t>
            </a:r>
            <a:endParaRPr lang="en-US" sz="2000" b="1" dirty="0">
              <a:solidFill>
                <a:srgbClr val="FF0000"/>
              </a:solidFill>
            </a:endParaRPr>
          </a:p>
          <a:p>
            <a:pPr marL="0" indent="0">
              <a:buNone/>
            </a:pPr>
            <a:endParaRPr lang="en-US" sz="2000" b="1" dirty="0">
              <a:solidFill>
                <a:srgbClr val="C00000"/>
              </a:solidFill>
            </a:endParaRPr>
          </a:p>
        </p:txBody>
      </p:sp>
      <p:pic>
        <p:nvPicPr>
          <p:cNvPr id="4" name="Picture 3"/>
          <p:cNvPicPr>
            <a:picLocks noChangeAspect="1"/>
          </p:cNvPicPr>
          <p:nvPr/>
        </p:nvPicPr>
        <p:blipFill>
          <a:blip r:embed="rId4"/>
          <a:stretch>
            <a:fillRect/>
          </a:stretch>
        </p:blipFill>
        <p:spPr>
          <a:xfrm>
            <a:off x="125730" y="1534455"/>
            <a:ext cx="9018270" cy="2545644"/>
          </a:xfrm>
          <a:prstGeom prst="rect">
            <a:avLst/>
          </a:prstGeom>
        </p:spPr>
      </p:pic>
    </p:spTree>
    <p:extLst>
      <p:ext uri="{BB962C8B-B14F-4D97-AF65-F5344CB8AC3E}">
        <p14:creationId xmlns:p14="http://schemas.microsoft.com/office/powerpoint/2010/main" val="1580793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2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 y="66675"/>
            <a:ext cx="8934450" cy="5000625"/>
          </a:xfrm>
          <a:prstGeom prst="rect">
            <a:avLst/>
          </a:prstGeom>
          <a:solidFill>
            <a:schemeClr val="bg1"/>
          </a:solidFill>
        </p:spPr>
      </p:pic>
      <p:sp>
        <p:nvSpPr>
          <p:cNvPr id="5" name="Title 1">
            <a:extLst>
              <a:ext uri="{FF2B5EF4-FFF2-40B4-BE49-F238E27FC236}">
                <a16:creationId xmlns:a16="http://schemas.microsoft.com/office/drawing/2014/main" id="{2062FA2F-488F-41E2-8581-56D7D454F46B}"/>
              </a:ext>
            </a:extLst>
          </p:cNvPr>
          <p:cNvSpPr txBox="1">
            <a:spLocks/>
          </p:cNvSpPr>
          <p:nvPr/>
        </p:nvSpPr>
        <p:spPr>
          <a:xfrm>
            <a:off x="104776" y="387207"/>
            <a:ext cx="8520599" cy="572699"/>
          </a:xfrm>
          <a:prstGeom prst="rect">
            <a:avLst/>
          </a:prstGeom>
          <a:solidFill>
            <a:schemeClr val="bg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solidFill>
                  <a:schemeClr val="tx2"/>
                </a:solidFill>
              </a:rPr>
              <a:t>IBM Engagement Model recap</a:t>
            </a:r>
          </a:p>
        </p:txBody>
      </p:sp>
    </p:spTree>
    <p:extLst>
      <p:ext uri="{BB962C8B-B14F-4D97-AF65-F5344CB8AC3E}">
        <p14:creationId xmlns:p14="http://schemas.microsoft.com/office/powerpoint/2010/main" val="261590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291396-C011-4D30-90DA-D83B9513AE24}"/>
              </a:ext>
            </a:extLst>
          </p:cNvPr>
          <p:cNvSpPr>
            <a:spLocks noGrp="1"/>
          </p:cNvSpPr>
          <p:nvPr>
            <p:ph type="body" sz="quarter" idx="13"/>
          </p:nvPr>
        </p:nvSpPr>
        <p:spPr/>
        <p:txBody>
          <a:bodyPr>
            <a:normAutofit/>
          </a:bodyPr>
          <a:lstStyle/>
          <a:p>
            <a:r>
              <a:rPr lang="en-US" sz="3000" b="1" dirty="0">
                <a:solidFill>
                  <a:schemeClr val="tx2"/>
                </a:solidFill>
              </a:rPr>
              <a:t>Design Thinking</a:t>
            </a:r>
          </a:p>
        </p:txBody>
      </p:sp>
      <p:pic>
        <p:nvPicPr>
          <p:cNvPr id="4" name="Picture 3">
            <a:extLst>
              <a:ext uri="{FF2B5EF4-FFF2-40B4-BE49-F238E27FC236}">
                <a16:creationId xmlns:a16="http://schemas.microsoft.com/office/drawing/2014/main" id="{54F2C6A3-8CEE-4586-A4A0-721E00162642}"/>
              </a:ext>
            </a:extLst>
          </p:cNvPr>
          <p:cNvPicPr>
            <a:picLocks noChangeAspect="1"/>
          </p:cNvPicPr>
          <p:nvPr/>
        </p:nvPicPr>
        <p:blipFill>
          <a:blip r:embed="rId2"/>
          <a:stretch>
            <a:fillRect/>
          </a:stretch>
        </p:blipFill>
        <p:spPr>
          <a:xfrm>
            <a:off x="704850" y="1156163"/>
            <a:ext cx="6610350" cy="2981325"/>
          </a:xfrm>
          <a:prstGeom prst="rect">
            <a:avLst/>
          </a:prstGeom>
        </p:spPr>
      </p:pic>
      <p:sp>
        <p:nvSpPr>
          <p:cNvPr id="3" name="Text Placeholder 2">
            <a:extLst>
              <a:ext uri="{FF2B5EF4-FFF2-40B4-BE49-F238E27FC236}">
                <a16:creationId xmlns:a16="http://schemas.microsoft.com/office/drawing/2014/main" id="{D19B5C62-463B-41F8-980E-06B0D4B2DA7D}"/>
              </a:ext>
            </a:extLst>
          </p:cNvPr>
          <p:cNvSpPr>
            <a:spLocks noGrp="1"/>
          </p:cNvSpPr>
          <p:nvPr>
            <p:ph type="body" sz="quarter" idx="22"/>
          </p:nvPr>
        </p:nvSpPr>
        <p:spPr>
          <a:xfrm flipV="1">
            <a:off x="8735627" y="4236102"/>
            <a:ext cx="287527" cy="45719"/>
          </a:xfrm>
        </p:spPr>
        <p:txBody>
          <a:bodyPr>
            <a:normAutofit fontScale="25000" lnSpcReduction="20000"/>
          </a:bodyPr>
          <a:lstStyle/>
          <a:p>
            <a:endParaRPr lang="en-US" dirty="0"/>
          </a:p>
        </p:txBody>
      </p:sp>
      <p:sp>
        <p:nvSpPr>
          <p:cNvPr id="5" name="Rectangle 4"/>
          <p:cNvSpPr/>
          <p:nvPr/>
        </p:nvSpPr>
        <p:spPr>
          <a:xfrm>
            <a:off x="1865175" y="4236102"/>
            <a:ext cx="5666744" cy="461665"/>
          </a:xfrm>
          <a:prstGeom prst="rect">
            <a:avLst/>
          </a:prstGeom>
        </p:spPr>
        <p:txBody>
          <a:bodyPr wrap="none">
            <a:spAutoFit/>
          </a:bodyPr>
          <a:lstStyle/>
          <a:p>
            <a:r>
              <a:rPr lang="en-US" sz="2400" b="1" dirty="0">
                <a:solidFill>
                  <a:schemeClr val="accent1"/>
                </a:solidFill>
              </a:rPr>
              <a:t>https://</a:t>
            </a:r>
            <a:r>
              <a:rPr lang="en-US" sz="2400" b="1" dirty="0" err="1">
                <a:solidFill>
                  <a:schemeClr val="accent1"/>
                </a:solidFill>
              </a:rPr>
              <a:t>www.ibm.com</a:t>
            </a:r>
            <a:r>
              <a:rPr lang="en-US" sz="2400" b="1" dirty="0">
                <a:solidFill>
                  <a:schemeClr val="accent1"/>
                </a:solidFill>
              </a:rPr>
              <a:t>/design/thinking</a:t>
            </a:r>
            <a:r>
              <a:rPr lang="en-US" sz="1350" dirty="0"/>
              <a:t>/</a:t>
            </a:r>
          </a:p>
        </p:txBody>
      </p:sp>
    </p:spTree>
    <p:extLst>
      <p:ext uri="{BB962C8B-B14F-4D97-AF65-F5344CB8AC3E}">
        <p14:creationId xmlns:p14="http://schemas.microsoft.com/office/powerpoint/2010/main" val="1279962619"/>
      </p:ext>
    </p:extLst>
  </p:cSld>
  <p:clrMapOvr>
    <a:masterClrMapping/>
  </p:clrMapOvr>
</p:sld>
</file>

<file path=ppt/theme/theme1.xml><?xml version="1.0" encoding="utf-8"?>
<a:theme xmlns:a="http://schemas.openxmlformats.org/drawingml/2006/main" name="7588_IBM_Blockchain_MasterTemplate_101017">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7588_IBM_Blockchain_MasterTemplate_101017.potx</Template>
  <TotalTime>49527</TotalTime>
  <Words>3145</Words>
  <Application>Microsoft Macintosh PowerPoint</Application>
  <PresentationFormat>On-screen Show (16:9)</PresentationFormat>
  <Paragraphs>482</Paragraphs>
  <Slides>67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Courier New</vt:lpstr>
      <vt:lpstr>ibm-plex-sans</vt:lpstr>
      <vt:lpstr>IBMPlexSans</vt:lpstr>
      <vt:lpstr>Wingdings</vt:lpstr>
      <vt:lpstr>7588_IBM_Blockchain_MasterTemplate_101017</vt:lpstr>
      <vt:lpstr>PowerPoint Presentation</vt:lpstr>
      <vt:lpstr>Introduction</vt:lpstr>
      <vt:lpstr> </vt:lpstr>
      <vt:lpstr>PowerPoint Presentation</vt:lpstr>
      <vt:lpstr>PowerPoint Presentation</vt:lpstr>
      <vt:lpstr>Spectrum of Blockchains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Hyperledger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Tools</vt:lpstr>
      <vt:lpstr>Visual Studio Code</vt:lpstr>
      <vt:lpstr>IBM Blockchain Platform for Visual Studio Code</vt:lpstr>
      <vt:lpstr>Development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Members</vt:lpstr>
      <vt:lpstr>Channels</vt:lpstr>
      <vt:lpstr>PowerPoint Presentation</vt:lpstr>
      <vt:lpstr>PowerPoint Presentation</vt:lpstr>
      <vt:lpstr>PowerPoint Presentation</vt:lpstr>
      <vt:lpstr>PowerPoint Presentation</vt:lpstr>
    </vt:vector>
  </TitlesOfParts>
  <Company>Centerline Digital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Kurt Edwards</dc:creator>
  <cp:lastModifiedBy>Lennart Frantzell</cp:lastModifiedBy>
  <cp:revision>1109</cp:revision>
  <cp:lastPrinted>2019-01-28T17:04:49Z</cp:lastPrinted>
  <dcterms:created xsi:type="dcterms:W3CDTF">2017-09-20T13:29:04Z</dcterms:created>
  <dcterms:modified xsi:type="dcterms:W3CDTF">2019-03-06T21:48:48Z</dcterms:modified>
</cp:coreProperties>
</file>